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339" r:id="rId12"/>
    <p:sldId id="267" r:id="rId13"/>
    <p:sldId id="268" r:id="rId14"/>
    <p:sldId id="270" r:id="rId15"/>
    <p:sldId id="269" r:id="rId16"/>
    <p:sldId id="271" r:id="rId17"/>
    <p:sldId id="272" r:id="rId18"/>
    <p:sldId id="274" r:id="rId19"/>
    <p:sldId id="273" r:id="rId20"/>
    <p:sldId id="275" r:id="rId21"/>
    <p:sldId id="278" r:id="rId22"/>
    <p:sldId id="277" r:id="rId23"/>
    <p:sldId id="276" r:id="rId24"/>
    <p:sldId id="280" r:id="rId25"/>
    <p:sldId id="354" r:id="rId26"/>
    <p:sldId id="279" r:id="rId27"/>
    <p:sldId id="281" r:id="rId28"/>
    <p:sldId id="282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340" r:id="rId37"/>
    <p:sldId id="291" r:id="rId38"/>
    <p:sldId id="292" r:id="rId39"/>
    <p:sldId id="294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55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49" r:id="rId69"/>
    <p:sldId id="350" r:id="rId70"/>
    <p:sldId id="351" r:id="rId71"/>
    <p:sldId id="352" r:id="rId72"/>
    <p:sldId id="353" r:id="rId73"/>
    <p:sldId id="324" r:id="rId74"/>
    <p:sldId id="323" r:id="rId75"/>
    <p:sldId id="325" r:id="rId76"/>
    <p:sldId id="327" r:id="rId77"/>
    <p:sldId id="326" r:id="rId78"/>
    <p:sldId id="328" r:id="rId79"/>
    <p:sldId id="329" r:id="rId80"/>
    <p:sldId id="331" r:id="rId81"/>
    <p:sldId id="330" r:id="rId82"/>
    <p:sldId id="332" r:id="rId83"/>
    <p:sldId id="334" r:id="rId84"/>
    <p:sldId id="333" r:id="rId85"/>
    <p:sldId id="335" r:id="rId86"/>
    <p:sldId id="356" r:id="rId87"/>
    <p:sldId id="336" r:id="rId88"/>
    <p:sldId id="337" r:id="rId89"/>
    <p:sldId id="338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4" Type="http://schemas.openxmlformats.org/officeDocument/2006/relationships/image" Target="../media/image11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BE33-6905-4E56-80FE-9BD448C74DC5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46A8D-A348-4488-8002-08E3FAE62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6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2,3-dihydroxybutanoic acids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6A8D-A348-4488-8002-08E3FAE6224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98AA0-7DAA-4549-820C-DD46983FB789}" type="datetimeFigureOut">
              <a:rPr lang="en-US" smtClean="0"/>
              <a:pPr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9EA37-56AA-4C55-B9D6-C4D798AB7D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5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11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2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7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7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88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91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3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111.wmf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2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17.png"/><Relationship Id="rId4" Type="http://schemas.openxmlformats.org/officeDocument/2006/relationships/image" Target="../media/image11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62200"/>
            <a:ext cx="8915400" cy="1851025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Chapter 1</a:t>
            </a:r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: 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Stereochemistry</a:t>
            </a:r>
            <a:b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</a:br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/>
            </a:r>
            <a:b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635278"/>
              </p:ext>
            </p:extLst>
          </p:nvPr>
        </p:nvGraphicFramePr>
        <p:xfrm>
          <a:off x="1600200" y="3886200"/>
          <a:ext cx="6096000" cy="151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</a:tblGrid>
              <a:tr h="1513840">
                <a:tc>
                  <a:txBody>
                    <a:bodyPr/>
                    <a:lstStyle/>
                    <a:p>
                      <a:pPr algn="r"/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4770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/>
              <a:t>I</a:t>
            </a:r>
            <a:r>
              <a:rPr lang="en-US" b="1" dirty="0" smtClean="0"/>
              <a:t>somers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“Made </a:t>
            </a:r>
            <a:r>
              <a:rPr lang="en-US" dirty="0"/>
              <a:t>of the same </a:t>
            </a:r>
            <a:r>
              <a:rPr lang="en-US" dirty="0" smtClean="0"/>
              <a:t>parts”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51435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810000"/>
            <a:ext cx="44100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419600"/>
            <a:ext cx="38195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686800" cy="64008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Classes of isomers</a:t>
            </a:r>
          </a:p>
          <a:p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09575" y="914400"/>
            <a:ext cx="8505825" cy="5514975"/>
            <a:chOff x="409575" y="914400"/>
            <a:chExt cx="8505825" cy="5514975"/>
          </a:xfrm>
        </p:grpSpPr>
        <p:sp>
          <p:nvSpPr>
            <p:cNvPr id="5" name="Rounded Rectangle 4"/>
            <p:cNvSpPr/>
            <p:nvPr/>
          </p:nvSpPr>
          <p:spPr>
            <a:xfrm>
              <a:off x="2057400" y="914400"/>
              <a:ext cx="3505200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Isomers</a:t>
              </a:r>
            </a:p>
            <a:p>
              <a:pPr algn="ctr"/>
              <a:r>
                <a:rPr lang="en-US" sz="1600" dirty="0" smtClean="0"/>
                <a:t>Have the same molecular formula, but different structures</a:t>
              </a:r>
              <a:endParaRPr lang="en-US" sz="16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9600" y="2590800"/>
              <a:ext cx="34290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Constitutional isomers</a:t>
              </a:r>
            </a:p>
            <a:p>
              <a:pPr algn="ctr"/>
              <a:r>
                <a:rPr lang="en-US" sz="1600" dirty="0" smtClean="0"/>
                <a:t>Differ in the order of attachment of atoms (Connectivity)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495800" y="2667000"/>
              <a:ext cx="4114800" cy="9906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Stereoisomers</a:t>
              </a:r>
            </a:p>
            <a:p>
              <a:pPr algn="ctr"/>
              <a:r>
                <a:rPr lang="en-US" sz="1600" dirty="0" smtClean="0"/>
                <a:t>Atoms are connected in the same order but differ in spatial orientation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9600" y="4648200"/>
              <a:ext cx="3429000" cy="838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Enantiomers</a:t>
              </a:r>
            </a:p>
            <a:p>
              <a:pPr algn="ctr"/>
              <a:r>
                <a:rPr lang="en-US" sz="1600" dirty="0" smtClean="0"/>
                <a:t>Image and mirror image are not </a:t>
              </a:r>
              <a:r>
                <a:rPr lang="en-US" sz="1600" dirty="0" err="1" smtClean="0"/>
                <a:t>superposable</a:t>
              </a:r>
              <a:endParaRPr lang="en-US" sz="1600" dirty="0" smtClean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486400" y="4648200"/>
              <a:ext cx="3429000" cy="914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Diastereomers</a:t>
              </a:r>
            </a:p>
            <a:p>
              <a:pPr algn="ctr"/>
              <a:r>
                <a:rPr lang="en-US" sz="1600" dirty="0" smtClean="0"/>
                <a:t>Not related as image and mirror image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524000" y="1752600"/>
              <a:ext cx="4572000" cy="914400"/>
              <a:chOff x="1447800" y="2209800"/>
              <a:chExt cx="4726782" cy="989806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3886200" y="2743200"/>
                <a:ext cx="2286000" cy="158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12" name="Group 37"/>
              <p:cNvGrpSpPr/>
              <p:nvPr/>
            </p:nvGrpSpPr>
            <p:grpSpPr>
              <a:xfrm>
                <a:off x="1447800" y="2209800"/>
                <a:ext cx="4726782" cy="989806"/>
                <a:chOff x="1447006" y="2210594"/>
                <a:chExt cx="4726782" cy="989806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rot="5400000">
                  <a:off x="3620294" y="2476500"/>
                  <a:ext cx="532606" cy="794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rot="10800000">
                  <a:off x="1447801" y="2743200"/>
                  <a:ext cx="2438400" cy="158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rot="5400000">
                  <a:off x="1257300" y="2933700"/>
                  <a:ext cx="381000" cy="158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rot="5400000">
                  <a:off x="5944394" y="2971006"/>
                  <a:ext cx="457200" cy="158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Group 16"/>
            <p:cNvGrpSpPr/>
            <p:nvPr/>
          </p:nvGrpSpPr>
          <p:grpSpPr>
            <a:xfrm>
              <a:off x="2362200" y="3657600"/>
              <a:ext cx="5105400" cy="991394"/>
              <a:chOff x="2285206" y="4191794"/>
              <a:chExt cx="5183982" cy="1371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6477000" y="4724400"/>
                <a:ext cx="990600" cy="158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9" name="Group 38"/>
              <p:cNvGrpSpPr/>
              <p:nvPr/>
            </p:nvGrpSpPr>
            <p:grpSpPr>
              <a:xfrm>
                <a:off x="2285206" y="4191794"/>
                <a:ext cx="5183982" cy="1371600"/>
                <a:chOff x="2285206" y="4191794"/>
                <a:chExt cx="5183982" cy="1371600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rot="5400000">
                  <a:off x="4991894" y="4457700"/>
                  <a:ext cx="533400" cy="1588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rot="10800000">
                  <a:off x="2286000" y="4724400"/>
                  <a:ext cx="4267200" cy="1588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rot="5400000">
                  <a:off x="1866900" y="5143500"/>
                  <a:ext cx="838200" cy="1588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>
                  <a:off x="7049294" y="5142706"/>
                  <a:ext cx="838200" cy="1588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26"/>
            <p:cNvGrpSpPr/>
            <p:nvPr/>
          </p:nvGrpSpPr>
          <p:grpSpPr>
            <a:xfrm>
              <a:off x="409575" y="3581400"/>
              <a:ext cx="1800225" cy="742950"/>
              <a:chOff x="228600" y="4267200"/>
              <a:chExt cx="1800225" cy="742950"/>
            </a:xfrm>
          </p:grpSpPr>
          <p:pic>
            <p:nvPicPr>
              <p:cNvPr id="117762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28600" y="4343400"/>
                <a:ext cx="1095375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7763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1447800" y="4267200"/>
                <a:ext cx="581025" cy="742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17764" name="Picture 4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828800" y="5638800"/>
              <a:ext cx="161925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7765" name="Picture 5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7030A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5791200" y="5791200"/>
              <a:ext cx="28765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1.2.1. Constitutional 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isomers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0960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1" dirty="0" smtClean="0"/>
              <a:t>Sequence (connectivity) difference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Different compounds have entirely different physicochemical properties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3476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524000"/>
            <a:ext cx="36671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819400"/>
            <a:ext cx="31051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7432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1.2.2. 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Stereoisomerism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Same connectivity but different 3D structure</a:t>
            </a:r>
            <a:endParaRPr 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828800"/>
            <a:ext cx="52578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114800"/>
            <a:ext cx="49001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4400" b="1" dirty="0" smtClean="0"/>
              <a:t>Two types of </a:t>
            </a:r>
            <a:r>
              <a:rPr lang="en-US" sz="4400" b="1" dirty="0" err="1" smtClean="0"/>
              <a:t>stereoisomers</a:t>
            </a:r>
            <a:endParaRPr lang="en-US" sz="4400" b="1" dirty="0" smtClean="0"/>
          </a:p>
          <a:p>
            <a:pPr lvl="1"/>
            <a:r>
              <a:rPr lang="en-US" sz="4000" dirty="0" smtClean="0"/>
              <a:t>Conformational </a:t>
            </a:r>
            <a:r>
              <a:rPr lang="en-US" sz="4000" dirty="0"/>
              <a:t>isomers and </a:t>
            </a:r>
            <a:endParaRPr lang="en-US" sz="4000" dirty="0" smtClean="0"/>
          </a:p>
          <a:p>
            <a:pPr lvl="1"/>
            <a:r>
              <a:rPr lang="en-US" sz="4000" dirty="0" smtClean="0"/>
              <a:t>Configurational </a:t>
            </a:r>
            <a:r>
              <a:rPr lang="en-US" sz="4000" dirty="0"/>
              <a:t>isomers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610600" cy="61722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Conformational isomers</a:t>
            </a:r>
          </a:p>
          <a:p>
            <a:pPr lvl="1"/>
            <a:r>
              <a:rPr lang="en-US" dirty="0" smtClean="0"/>
              <a:t>Example: Ethane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2600"/>
            <a:ext cx="7620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458200" cy="6096000"/>
          </a:xfrm>
          <a:ln>
            <a:solidFill>
              <a:schemeClr val="accent1"/>
            </a:solidFill>
          </a:ln>
        </p:spPr>
        <p:txBody>
          <a:bodyPr/>
          <a:lstStyle/>
          <a:p>
            <a:pPr lvl="1"/>
            <a:r>
              <a:rPr lang="en-US" b="1" dirty="0" smtClean="0"/>
              <a:t>Newman projections</a:t>
            </a:r>
            <a:endParaRPr 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1" y="1524000"/>
            <a:ext cx="76962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305800" cy="60960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lvl="1"/>
            <a:r>
              <a:rPr lang="en-US" sz="3200" b="1" dirty="0" smtClean="0"/>
              <a:t>Rotation around single bond</a:t>
            </a:r>
          </a:p>
          <a:p>
            <a:pPr lvl="2"/>
            <a:r>
              <a:rPr lang="en-US" sz="2800" dirty="0" smtClean="0"/>
              <a:t>Staggered </a:t>
            </a:r>
            <a:r>
              <a:rPr lang="en-US" sz="2800" dirty="0" err="1" smtClean="0"/>
              <a:t>vs</a:t>
            </a:r>
            <a:r>
              <a:rPr lang="en-US" sz="2800" dirty="0" smtClean="0"/>
              <a:t> Eclipsed</a:t>
            </a:r>
            <a:endParaRPr 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76400"/>
            <a:ext cx="654367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352801"/>
          </a:xfrm>
          <a:ln>
            <a:solidFill>
              <a:schemeClr val="accent1"/>
            </a:solidFill>
          </a:ln>
        </p:spPr>
        <p:txBody>
          <a:bodyPr/>
          <a:lstStyle/>
          <a:p>
            <a:pPr fontAlgn="base" hangingPunct="0"/>
            <a:r>
              <a:rPr lang="en-US" b="1" dirty="0"/>
              <a:t>Unit description:</a:t>
            </a:r>
            <a:endParaRPr lang="en-US" dirty="0"/>
          </a:p>
          <a:p>
            <a:pPr lvl="1"/>
            <a:r>
              <a:rPr lang="en-US" dirty="0"/>
              <a:t>This unit deals with </a:t>
            </a:r>
            <a:r>
              <a:rPr lang="en-US" dirty="0" smtClean="0"/>
              <a:t>3D aspects </a:t>
            </a:r>
            <a:r>
              <a:rPr lang="en-US" dirty="0"/>
              <a:t>of molecules including (stereo)isomerism, </a:t>
            </a:r>
            <a:r>
              <a:rPr lang="en-US" dirty="0" err="1"/>
              <a:t>chiralty</a:t>
            </a:r>
            <a:r>
              <a:rPr lang="en-US" dirty="0"/>
              <a:t>, optical activity, enantiomers and diastereomers and meso compounds.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324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600" b="1" dirty="0"/>
              <a:t>Configurational</a:t>
            </a:r>
            <a:r>
              <a:rPr lang="en-US" sz="3200" b="1" dirty="0" smtClean="0"/>
              <a:t> (</a:t>
            </a:r>
            <a:r>
              <a:rPr lang="en-US" sz="3600" b="1" dirty="0" err="1" smtClean="0"/>
              <a:t>stereochemical</a:t>
            </a:r>
            <a:r>
              <a:rPr lang="en-US" sz="3200" b="1" dirty="0" smtClean="0"/>
              <a:t>) </a:t>
            </a:r>
            <a:r>
              <a:rPr lang="en-US" sz="3600" b="1" dirty="0" smtClean="0"/>
              <a:t>isomers</a:t>
            </a:r>
          </a:p>
          <a:p>
            <a:pPr marL="742950" lvl="2" indent="-342900">
              <a:buFont typeface="Calibri" pitchFamily="34" charset="0"/>
              <a:buChar char="‒"/>
            </a:pPr>
            <a:r>
              <a:rPr lang="en-US" sz="2800" dirty="0" smtClean="0"/>
              <a:t>Difference in spatial arrangement</a:t>
            </a:r>
          </a:p>
          <a:p>
            <a:pPr marL="742950" lvl="2" indent="-342900">
              <a:buFont typeface="Calibri" pitchFamily="34" charset="0"/>
              <a:buChar char="‒"/>
            </a:pPr>
            <a:r>
              <a:rPr lang="en-US" sz="2800" dirty="0" smtClean="0"/>
              <a:t>Cannot be converted from one into another by rotations about single  bonds</a:t>
            </a:r>
            <a:endParaRPr lang="en-US" sz="2800" dirty="0"/>
          </a:p>
          <a:p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4495800"/>
            <a:ext cx="3676650" cy="134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590800"/>
            <a:ext cx="4676775" cy="130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429000"/>
            <a:ext cx="4572000" cy="281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Summary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Conformational </a:t>
            </a:r>
            <a:r>
              <a:rPr lang="en-US" b="1" i="1" dirty="0" err="1" smtClean="0"/>
              <a:t>vs</a:t>
            </a:r>
            <a:r>
              <a:rPr lang="en-US" b="1" dirty="0" smtClean="0"/>
              <a:t> </a:t>
            </a:r>
            <a:r>
              <a:rPr lang="en-US" b="1" dirty="0" err="1" smtClean="0"/>
              <a:t>configurational</a:t>
            </a:r>
            <a:r>
              <a:rPr lang="en-US" b="1" dirty="0" smtClean="0"/>
              <a:t> isomers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752600"/>
            <a:ext cx="485919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4267200"/>
            <a:ext cx="4343400" cy="181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b="1" dirty="0" smtClean="0"/>
              <a:t>Chirality</a:t>
            </a:r>
          </a:p>
          <a:p>
            <a:pPr lvl="1"/>
            <a:r>
              <a:rPr lang="en-US" dirty="0" smtClean="0"/>
              <a:t>The property of </a:t>
            </a:r>
            <a:r>
              <a:rPr lang="en-US" b="1" i="1" dirty="0" err="1" smtClean="0"/>
              <a:t>nonsuperimposability</a:t>
            </a:r>
            <a:r>
              <a:rPr lang="en-US" dirty="0" smtClean="0"/>
              <a:t> of an object on its mirror image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667000"/>
            <a:ext cx="4876800" cy="395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200400"/>
            <a:ext cx="319087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76400"/>
            <a:ext cx="5638800" cy="490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762000" y="762000"/>
            <a:ext cx="7467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2800" b="1" dirty="0" smtClean="0"/>
              <a:t>Chiral: a molecule is not </a:t>
            </a:r>
            <a:r>
              <a:rPr lang="en-US" sz="2800" b="1" dirty="0" err="1" smtClean="0"/>
              <a:t>superimposable</a:t>
            </a:r>
            <a:r>
              <a:rPr lang="en-US" sz="2800" b="1" dirty="0" smtClean="0"/>
              <a:t> on its</a:t>
            </a:r>
          </a:p>
          <a:p>
            <a:r>
              <a:rPr lang="en-US" sz="2800" b="1" dirty="0" smtClean="0"/>
              <a:t>               mirror image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0"/>
            <a:ext cx="2614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57200"/>
            <a:ext cx="6105525" cy="6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529182" y="0"/>
            <a:ext cx="2614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Achiral: </a:t>
            </a:r>
            <a:r>
              <a:rPr lang="en-US" b="1" dirty="0" err="1" smtClean="0"/>
              <a:t>superimposable</a:t>
            </a:r>
            <a:r>
              <a:rPr lang="en-US" b="1" dirty="0" smtClean="0"/>
              <a:t> on its mirror image</a:t>
            </a:r>
            <a:endParaRPr lang="en-US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2667000"/>
            <a:ext cx="456247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124200"/>
            <a:ext cx="3505200" cy="2350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Stereocenters</a:t>
            </a:r>
            <a:r>
              <a:rPr lang="en-US" b="1" dirty="0" smtClean="0"/>
              <a:t>, chirality center, or asymmetric carbons</a:t>
            </a:r>
          </a:p>
          <a:p>
            <a:pPr lvl="1"/>
            <a:r>
              <a:rPr lang="en-US" dirty="0" smtClean="0"/>
              <a:t>The most common cause for chirality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200400"/>
            <a:ext cx="2667000" cy="273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3505200"/>
            <a:ext cx="2438400" cy="221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915400" cy="4525963"/>
          </a:xfrm>
        </p:spPr>
        <p:txBody>
          <a:bodyPr/>
          <a:lstStyle/>
          <a:p>
            <a:pPr lvl="1"/>
            <a:r>
              <a:rPr lang="en-US" b="1" dirty="0" smtClean="0"/>
              <a:t>Example 1: </a:t>
            </a:r>
            <a:r>
              <a:rPr lang="en-US" b="1" dirty="0" err="1" smtClean="0"/>
              <a:t>bromochlorofluoromethane</a:t>
            </a:r>
            <a:r>
              <a:rPr lang="en-US" b="1" dirty="0" smtClean="0"/>
              <a:t> (</a:t>
            </a:r>
            <a:r>
              <a:rPr lang="en-US" b="1" dirty="0" err="1" smtClean="0"/>
              <a:t>BrClFCH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86000" y="1447800"/>
            <a:ext cx="4419600" cy="2298700"/>
            <a:chOff x="3276600" y="1447800"/>
            <a:chExt cx="4419600" cy="229870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76600" y="1905000"/>
              <a:ext cx="4419600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" name="Group 10"/>
            <p:cNvGrpSpPr/>
            <p:nvPr/>
          </p:nvGrpSpPr>
          <p:grpSpPr>
            <a:xfrm>
              <a:off x="5277562" y="1447800"/>
              <a:ext cx="758803" cy="2286000"/>
              <a:chOff x="4312106" y="1752600"/>
              <a:chExt cx="793294" cy="2743994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5400000">
                <a:off x="3467100" y="3314700"/>
                <a:ext cx="23622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4312106" y="1752600"/>
                <a:ext cx="7932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Mirror</a:t>
                </a:r>
                <a:endParaRPr lang="en-US" dirty="0"/>
              </a:p>
            </p:txBody>
          </p:sp>
        </p:grpSp>
      </p:grpSp>
      <p:sp>
        <p:nvSpPr>
          <p:cNvPr id="14" name="Rectangle 13"/>
          <p:cNvSpPr/>
          <p:nvPr/>
        </p:nvSpPr>
        <p:spPr>
          <a:xfrm>
            <a:off x="0" y="3962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To test for </a:t>
            </a:r>
            <a:r>
              <a:rPr lang="en-US" b="1" dirty="0" err="1" smtClean="0"/>
              <a:t>superposability</a:t>
            </a:r>
            <a:r>
              <a:rPr lang="en-US" b="1" dirty="0" smtClean="0"/>
              <a:t>, reorient B by turning it 180°.</a:t>
            </a:r>
            <a:endParaRPr lang="en-US" b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4343400"/>
            <a:ext cx="4800600" cy="2115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/>
              <a:t>Example 2: Lactic acid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286000"/>
            <a:ext cx="68389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495800"/>
            <a:ext cx="764998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Unit learning outcomes:</a:t>
            </a:r>
            <a:endParaRPr lang="en-US" dirty="0"/>
          </a:p>
          <a:p>
            <a:pPr lvl="1" fontAlgn="base" hangingPunct="0"/>
            <a:r>
              <a:rPr lang="en-US" dirty="0"/>
              <a:t>Define stereochemistry </a:t>
            </a:r>
            <a:endParaRPr lang="en-US" sz="2400" dirty="0"/>
          </a:p>
          <a:p>
            <a:pPr lvl="1" fontAlgn="base" hangingPunct="0"/>
            <a:r>
              <a:rPr lang="en-US" dirty="0"/>
              <a:t>Explain isomerism in simple organic molecules</a:t>
            </a:r>
            <a:endParaRPr lang="en-US" sz="2400" dirty="0"/>
          </a:p>
          <a:p>
            <a:pPr lvl="1" fontAlgn="base" hangingPunct="0"/>
            <a:r>
              <a:rPr lang="en-US" dirty="0"/>
              <a:t>Explain the role of chirality in stereoisomerism </a:t>
            </a:r>
            <a:endParaRPr lang="en-US" sz="2400" dirty="0"/>
          </a:p>
          <a:p>
            <a:pPr lvl="1" fontAlgn="base" hangingPunct="0"/>
            <a:r>
              <a:rPr lang="en-US" dirty="0" smtClean="0"/>
              <a:t>Describe </a:t>
            </a:r>
            <a:r>
              <a:rPr lang="en-US" dirty="0"/>
              <a:t>enantiomers</a:t>
            </a:r>
            <a:endParaRPr lang="en-US" sz="2400" dirty="0"/>
          </a:p>
          <a:p>
            <a:pPr lvl="1" fontAlgn="base" hangingPunct="0"/>
            <a:r>
              <a:rPr lang="en-US" dirty="0" smtClean="0"/>
              <a:t>Apply </a:t>
            </a:r>
            <a:r>
              <a:rPr lang="en-US" dirty="0"/>
              <a:t>the R-S system in naming </a:t>
            </a:r>
            <a:r>
              <a:rPr lang="en-US" dirty="0" smtClean="0"/>
              <a:t>enantiomers </a:t>
            </a:r>
            <a:endParaRPr lang="en-US" sz="2400" dirty="0"/>
          </a:p>
          <a:p>
            <a:pPr lvl="1" fontAlgn="base" hangingPunct="0"/>
            <a:r>
              <a:rPr lang="en-US" dirty="0"/>
              <a:t>Outline the use of </a:t>
            </a:r>
            <a:r>
              <a:rPr lang="en-US" dirty="0" err="1"/>
              <a:t>polarimeter</a:t>
            </a:r>
            <a:r>
              <a:rPr lang="en-US" dirty="0"/>
              <a:t> (optical activity) in differentiating enantiomers </a:t>
            </a:r>
            <a:endParaRPr lang="en-US" dirty="0" smtClean="0"/>
          </a:p>
          <a:p>
            <a:pPr lvl="1" fontAlgn="base" hangingPunct="0"/>
            <a:r>
              <a:rPr lang="en-US" dirty="0" smtClean="0"/>
              <a:t>Outline resolution of enantiomers</a:t>
            </a:r>
            <a:endParaRPr lang="en-US" dirty="0"/>
          </a:p>
          <a:p>
            <a:pPr lvl="1" fontAlgn="base" hangingPunct="0"/>
            <a:r>
              <a:rPr lang="en-US" dirty="0"/>
              <a:t>Describe diastereomers </a:t>
            </a:r>
            <a:endParaRPr lang="en-US" dirty="0" smtClean="0"/>
          </a:p>
          <a:p>
            <a:pPr lvl="1" fontAlgn="base" hangingPunct="0"/>
            <a:r>
              <a:rPr lang="en-US" dirty="0" smtClean="0"/>
              <a:t>Describe </a:t>
            </a:r>
            <a:r>
              <a:rPr lang="en-US" dirty="0"/>
              <a:t>meso compounds </a:t>
            </a:r>
            <a:endParaRPr lang="en-US" dirty="0" smtClean="0"/>
          </a:p>
          <a:p>
            <a:pPr lvl="1" fontAlgn="base" hangingPunct="0"/>
            <a:r>
              <a:rPr lang="en-US" dirty="0" smtClean="0"/>
              <a:t>Explain biological significance of stereoisomerism</a:t>
            </a:r>
          </a:p>
          <a:p>
            <a:pPr lvl="1" fontAlgn="base" hangingPunc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lvl="1"/>
            <a:r>
              <a:rPr lang="en-US" b="1" dirty="0" smtClean="0"/>
              <a:t>Example 3: achiral molecule</a:t>
            </a:r>
            <a:endParaRPr 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752600"/>
            <a:ext cx="7010400" cy="26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4495800"/>
            <a:ext cx="2362200" cy="2175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Test for chirality</a:t>
            </a:r>
          </a:p>
          <a:p>
            <a:pPr lvl="1"/>
            <a:r>
              <a:rPr lang="en-US" dirty="0" smtClean="0"/>
              <a:t>Plane of symmetry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895600"/>
            <a:ext cx="3657600" cy="336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276600"/>
            <a:ext cx="468949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/>
              <a:t>Example 1:</a:t>
            </a:r>
            <a:endParaRPr 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438400"/>
            <a:ext cx="6719811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/>
              <a:t>Example 2:</a:t>
            </a:r>
            <a:endParaRPr lang="en-US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438400"/>
            <a:ext cx="810577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1.3. Chirality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b="1" dirty="0" smtClean="0"/>
              <a:t>Exercise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Among the natural products shown below, which are chiral and which are achiral? </a:t>
            </a:r>
          </a:p>
          <a:p>
            <a:pPr lvl="1"/>
            <a:r>
              <a:rPr lang="en-US" dirty="0" smtClean="0"/>
              <a:t>Give the number of </a:t>
            </a:r>
            <a:r>
              <a:rPr lang="en-US" dirty="0" err="1" smtClean="0"/>
              <a:t>stereocenters</a:t>
            </a:r>
            <a:r>
              <a:rPr lang="en-US" dirty="0" smtClean="0"/>
              <a:t> in each case.</a:t>
            </a:r>
            <a:endParaRPr lang="en-US" dirty="0"/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95600"/>
            <a:ext cx="38385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1075" y="3124200"/>
            <a:ext cx="43529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972050"/>
            <a:ext cx="5562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718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1.4. Enantiomers 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8382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1.4. Enantiomers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525963"/>
          </a:xfrm>
        </p:spPr>
        <p:txBody>
          <a:bodyPr/>
          <a:lstStyle/>
          <a:p>
            <a:r>
              <a:rPr lang="en-US" b="1" dirty="0" smtClean="0"/>
              <a:t>Classes of isomers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057400" y="914400"/>
            <a:ext cx="3505200" cy="838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Isomers</a:t>
            </a:r>
          </a:p>
          <a:p>
            <a:pPr algn="ctr"/>
            <a:r>
              <a:rPr lang="en-US" sz="1600" dirty="0" smtClean="0"/>
              <a:t>Have the same molecular formula, but different structures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0" y="2590800"/>
            <a:ext cx="3657600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Constitutional isomers</a:t>
            </a:r>
          </a:p>
          <a:p>
            <a:pPr algn="ctr"/>
            <a:r>
              <a:rPr lang="en-US" sz="1600" dirty="0" smtClean="0"/>
              <a:t>Differ in the order of attachment of atoms (Connectivity)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495800" y="2667000"/>
            <a:ext cx="4114800" cy="990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Stereoisomers</a:t>
            </a:r>
          </a:p>
          <a:p>
            <a:pPr algn="ctr"/>
            <a:r>
              <a:rPr lang="en-US" sz="1600" dirty="0" smtClean="0"/>
              <a:t>Atoms are connected in the same order but differ in spatial orientation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4648200"/>
            <a:ext cx="3429000" cy="838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Enantiomers</a:t>
            </a:r>
          </a:p>
          <a:p>
            <a:pPr algn="ctr"/>
            <a:r>
              <a:rPr lang="en-US" sz="1600" dirty="0" smtClean="0"/>
              <a:t>Image and mirror image are not </a:t>
            </a:r>
            <a:r>
              <a:rPr lang="en-US" sz="1600" dirty="0" err="1" smtClean="0"/>
              <a:t>superposable</a:t>
            </a:r>
            <a:endParaRPr lang="en-US" sz="1600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5486400" y="4648200"/>
            <a:ext cx="3429000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Diastereomers</a:t>
            </a:r>
          </a:p>
          <a:p>
            <a:pPr algn="ctr"/>
            <a:r>
              <a:rPr lang="en-US" sz="1600" dirty="0" smtClean="0"/>
              <a:t>Not related as image and mirror image</a:t>
            </a:r>
          </a:p>
        </p:txBody>
      </p:sp>
      <p:grpSp>
        <p:nvGrpSpPr>
          <p:cNvPr id="4" name="Group 9"/>
          <p:cNvGrpSpPr/>
          <p:nvPr/>
        </p:nvGrpSpPr>
        <p:grpSpPr>
          <a:xfrm>
            <a:off x="1524000" y="1752600"/>
            <a:ext cx="4572000" cy="914400"/>
            <a:chOff x="1447800" y="2209800"/>
            <a:chExt cx="4726782" cy="989806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886200" y="2743200"/>
              <a:ext cx="2286000" cy="158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0" name="Group 37"/>
            <p:cNvGrpSpPr/>
            <p:nvPr/>
          </p:nvGrpSpPr>
          <p:grpSpPr>
            <a:xfrm>
              <a:off x="1447800" y="2209800"/>
              <a:ext cx="4726782" cy="989806"/>
              <a:chOff x="1447006" y="2210594"/>
              <a:chExt cx="4726782" cy="989806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3620294" y="2476500"/>
                <a:ext cx="532606" cy="794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0800000">
                <a:off x="1447801" y="2743200"/>
                <a:ext cx="2438400" cy="158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1257300" y="2933700"/>
                <a:ext cx="381000" cy="158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5944394" y="2971006"/>
                <a:ext cx="457200" cy="158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6"/>
          <p:cNvGrpSpPr/>
          <p:nvPr/>
        </p:nvGrpSpPr>
        <p:grpSpPr>
          <a:xfrm>
            <a:off x="2362200" y="3657600"/>
            <a:ext cx="5105400" cy="991394"/>
            <a:chOff x="2285206" y="4191794"/>
            <a:chExt cx="5183982" cy="13716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77000" y="4724400"/>
              <a:ext cx="990600" cy="158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7" name="Group 38"/>
            <p:cNvGrpSpPr/>
            <p:nvPr/>
          </p:nvGrpSpPr>
          <p:grpSpPr>
            <a:xfrm>
              <a:off x="2285206" y="4191794"/>
              <a:ext cx="5183982" cy="1371600"/>
              <a:chOff x="2285206" y="4191794"/>
              <a:chExt cx="5183982" cy="13716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5400000">
                <a:off x="4991894" y="4457700"/>
                <a:ext cx="533400" cy="158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10800000">
                <a:off x="2286000" y="4724400"/>
                <a:ext cx="4267200" cy="158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1866900" y="5143500"/>
                <a:ext cx="838200" cy="158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7049294" y="5142706"/>
                <a:ext cx="838200" cy="158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26"/>
          <p:cNvGrpSpPr/>
          <p:nvPr/>
        </p:nvGrpSpPr>
        <p:grpSpPr>
          <a:xfrm>
            <a:off x="228600" y="3581400"/>
            <a:ext cx="1800225" cy="742950"/>
            <a:chOff x="228600" y="4267200"/>
            <a:chExt cx="1800225" cy="742950"/>
          </a:xfrm>
        </p:grpSpPr>
        <p:pic>
          <p:nvPicPr>
            <p:cNvPr id="117762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28600" y="4343400"/>
              <a:ext cx="1095375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7763" name="Picture 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447800" y="4267200"/>
              <a:ext cx="581025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828800" y="5638800"/>
            <a:ext cx="1619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7030A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5791200" y="5791200"/>
            <a:ext cx="28765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1.4. Enantiomers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Enantiomers</a:t>
            </a:r>
          </a:p>
          <a:p>
            <a:pPr lvl="1"/>
            <a:r>
              <a:rPr lang="en-US" b="1" dirty="0" smtClean="0"/>
              <a:t>Molecules that are non‒</a:t>
            </a:r>
            <a:r>
              <a:rPr lang="en-US" b="1" dirty="0" err="1" smtClean="0"/>
              <a:t>superimposable</a:t>
            </a:r>
            <a:r>
              <a:rPr lang="en-US" b="1" dirty="0" smtClean="0"/>
              <a:t> mirror images of each other</a:t>
            </a:r>
          </a:p>
          <a:p>
            <a:pPr lvl="1"/>
            <a:endParaRPr lang="en-US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200400"/>
            <a:ext cx="749808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1.4. Enantiomers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667000"/>
          </a:xfrm>
          <a:ln>
            <a:solidFill>
              <a:schemeClr val="accent1"/>
            </a:solidFill>
          </a:ln>
        </p:spPr>
        <p:txBody>
          <a:bodyPr/>
          <a:lstStyle/>
          <a:p>
            <a:pPr fontAlgn="base" hangingPunct="0"/>
            <a:r>
              <a:rPr lang="en-US" i="1" dirty="0" smtClean="0"/>
              <a:t>If a molecule is </a:t>
            </a:r>
            <a:r>
              <a:rPr lang="en-US" i="1" dirty="0" err="1" smtClean="0"/>
              <a:t>nonsuperimposable</a:t>
            </a:r>
            <a:r>
              <a:rPr lang="en-US" i="1" dirty="0" smtClean="0"/>
              <a:t> on its mirror image, the mirror image must be a different molecule</a:t>
            </a:r>
            <a:r>
              <a:rPr lang="en-US" dirty="0" smtClean="0"/>
              <a:t>. </a:t>
            </a:r>
          </a:p>
          <a:p>
            <a:pPr lvl="1" fontAlgn="base" hangingPunct="0"/>
            <a:r>
              <a:rPr lang="en-US" dirty="0" smtClean="0"/>
              <a:t>Therefore, </a:t>
            </a:r>
            <a:r>
              <a:rPr lang="en-US" i="1" dirty="0" smtClean="0"/>
              <a:t>differ in structure only in the left and right handedness of their orientations.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343400"/>
            <a:ext cx="8229600" cy="16002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Have same physicochemical properties, except:</a:t>
            </a:r>
          </a:p>
          <a:p>
            <a:pPr marL="1371600" marR="0" lvl="2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Optical activity</a:t>
            </a:r>
          </a:p>
          <a:p>
            <a:pPr marL="1371600" marR="0" lvl="2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Interaction with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chiral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molecules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1.4. Enantiomers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Pharmacological properties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Only one enantiomer is active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Both enantiomers show essentially identical activities: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Both enantiomers have similar activity, but one enantiomer is more active;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Enantiomers show different pharmacological activities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15000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fontAlgn="base" hangingPunct="0"/>
            <a:r>
              <a:rPr lang="en-US" b="1" dirty="0"/>
              <a:t>Contents:</a:t>
            </a:r>
            <a:endParaRPr lang="en-US" sz="2800" dirty="0"/>
          </a:p>
          <a:p>
            <a:pPr lvl="1" fontAlgn="base" hangingPunct="0">
              <a:buNone/>
            </a:pPr>
            <a:r>
              <a:rPr lang="en-US" dirty="0" smtClean="0"/>
              <a:t>1.1. Introduction </a:t>
            </a:r>
            <a:r>
              <a:rPr lang="en-US" dirty="0"/>
              <a:t>(Definition)</a:t>
            </a:r>
            <a:endParaRPr lang="en-US" sz="2400" dirty="0"/>
          </a:p>
          <a:p>
            <a:pPr lvl="1" fontAlgn="base" hangingPunct="0">
              <a:buNone/>
            </a:pPr>
            <a:r>
              <a:rPr lang="en-US" dirty="0" smtClean="0"/>
              <a:t>1.2. Isomerism </a:t>
            </a:r>
            <a:r>
              <a:rPr lang="en-US" dirty="0"/>
              <a:t>(constitutional isomers, stereoisomerism, conformational and </a:t>
            </a:r>
            <a:r>
              <a:rPr lang="en-US" dirty="0" err="1"/>
              <a:t>configurational</a:t>
            </a:r>
            <a:r>
              <a:rPr lang="en-US" dirty="0"/>
              <a:t> isomers)</a:t>
            </a:r>
            <a:endParaRPr lang="en-US" sz="2400" dirty="0"/>
          </a:p>
          <a:p>
            <a:pPr lvl="1" fontAlgn="base" hangingPunct="0">
              <a:buNone/>
            </a:pPr>
            <a:r>
              <a:rPr lang="en-US" dirty="0" smtClean="0"/>
              <a:t>1.3. Chirality </a:t>
            </a:r>
            <a:r>
              <a:rPr lang="en-US" dirty="0"/>
              <a:t>(Definition and methods to identify chiral center/molecules)</a:t>
            </a:r>
            <a:endParaRPr lang="en-US" sz="2400" dirty="0"/>
          </a:p>
          <a:p>
            <a:pPr lvl="1" fontAlgn="base" hangingPunct="0">
              <a:buNone/>
            </a:pPr>
            <a:r>
              <a:rPr lang="en-US" dirty="0" smtClean="0"/>
              <a:t>1.4. Enantiomers </a:t>
            </a:r>
            <a:r>
              <a:rPr lang="en-US" dirty="0"/>
              <a:t>(Definition)</a:t>
            </a:r>
            <a:endParaRPr lang="en-US" sz="2400" dirty="0"/>
          </a:p>
          <a:p>
            <a:pPr lvl="1" fontAlgn="base" hangingPunct="0">
              <a:buNone/>
            </a:pPr>
            <a:r>
              <a:rPr lang="en-US" dirty="0" smtClean="0"/>
              <a:t>1.5. Naming </a:t>
            </a:r>
            <a:r>
              <a:rPr lang="en-US" dirty="0"/>
              <a:t>enantiomers: The Cahn–</a:t>
            </a:r>
            <a:r>
              <a:rPr lang="en-US" dirty="0" err="1"/>
              <a:t>Ingold</a:t>
            </a:r>
            <a:r>
              <a:rPr lang="en-US" dirty="0"/>
              <a:t>–Prelog R–S notational system enantiomers, </a:t>
            </a:r>
            <a:endParaRPr lang="en-US" sz="2400" dirty="0"/>
          </a:p>
          <a:p>
            <a:pPr lvl="1" fontAlgn="base" hangingPunct="0">
              <a:buNone/>
            </a:pPr>
            <a:r>
              <a:rPr lang="en-US" dirty="0" smtClean="0"/>
              <a:t>1.6. Optical </a:t>
            </a:r>
            <a:r>
              <a:rPr lang="en-US" dirty="0"/>
              <a:t>activity [observed and specific rotation])</a:t>
            </a:r>
            <a:endParaRPr lang="en-US" sz="2400" dirty="0"/>
          </a:p>
          <a:p>
            <a:pPr lvl="1" fontAlgn="base" hangingPunct="0">
              <a:buNone/>
            </a:pPr>
            <a:r>
              <a:rPr lang="en-US" dirty="0" smtClean="0"/>
              <a:t>1.7. Resolution of enantiomers</a:t>
            </a:r>
          </a:p>
          <a:p>
            <a:pPr lvl="1" fontAlgn="base" hangingPunct="0">
              <a:buNone/>
            </a:pPr>
            <a:r>
              <a:rPr lang="en-US" dirty="0" smtClean="0"/>
              <a:t>1.8. Diastereomers </a:t>
            </a:r>
            <a:endParaRPr lang="en-US" sz="2400" dirty="0"/>
          </a:p>
          <a:p>
            <a:pPr lvl="1" fontAlgn="base" hangingPunct="0">
              <a:buNone/>
            </a:pPr>
            <a:r>
              <a:rPr lang="en-US" dirty="0" smtClean="0"/>
              <a:t>1.9. Meso compounds</a:t>
            </a:r>
          </a:p>
          <a:p>
            <a:pPr lvl="1" fontAlgn="base" hangingPunct="0">
              <a:buNone/>
            </a:pPr>
            <a:r>
              <a:rPr lang="en-US" dirty="0" smtClean="0"/>
              <a:t>1.10. Biological significance of stereoisomerism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47950"/>
            <a:ext cx="8991600" cy="1771650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enantiomers: </a:t>
            </a:r>
            <a:b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</a:br>
            <a:r>
              <a:rPr lang="en-US" sz="4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The Cahn–</a:t>
            </a:r>
            <a:r>
              <a:rPr lang="en-US" sz="4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Ingold</a:t>
            </a:r>
            <a:r>
              <a:rPr lang="en-US" sz="4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–Prelog R–S notational system </a:t>
            </a:r>
            <a:endParaRPr lang="en-US" sz="4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R. S. Cahn, C. </a:t>
            </a:r>
            <a:r>
              <a:rPr lang="en-US" dirty="0" err="1" smtClean="0"/>
              <a:t>Ingold</a:t>
            </a:r>
            <a:r>
              <a:rPr lang="en-US" dirty="0" smtClean="0"/>
              <a:t>, and V. Prelog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8433" name="Picture 1" descr="C:\Users\Ermias\Desktop\Christopher_Kelk_Ingold_portrai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2514600"/>
            <a:ext cx="2148840" cy="295953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638800" y="5486400"/>
            <a:ext cx="2363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Christopher </a:t>
            </a:r>
            <a:r>
              <a:rPr lang="en-US" dirty="0" err="1" smtClean="0"/>
              <a:t>Kelk</a:t>
            </a:r>
            <a:r>
              <a:rPr lang="en-US" dirty="0" smtClean="0"/>
              <a:t> </a:t>
            </a:r>
            <a:r>
              <a:rPr lang="en-US" dirty="0" err="1" smtClean="0"/>
              <a:t>Ingold</a:t>
            </a:r>
            <a:endParaRPr lang="en-US" dirty="0"/>
          </a:p>
        </p:txBody>
      </p:sp>
      <p:pic>
        <p:nvPicPr>
          <p:cNvPr id="18434" name="Picture 2" descr="C:\Users\Ermias\Desktop\220px-Vladimir_Prelog_ETH-Bib_Portr_002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895600"/>
            <a:ext cx="2362200" cy="323191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571454" y="6183868"/>
            <a:ext cx="1619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Vladimir Prelog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4525963"/>
          </a:xfrm>
        </p:spPr>
        <p:txBody>
          <a:bodyPr/>
          <a:lstStyle/>
          <a:p>
            <a:r>
              <a:rPr lang="en-US" b="1" dirty="0" smtClean="0"/>
              <a:t>Steps:</a:t>
            </a:r>
          </a:p>
          <a:p>
            <a:pPr lvl="0">
              <a:buNone/>
            </a:pPr>
            <a:r>
              <a:rPr lang="en-US" sz="2400" dirty="0" smtClean="0"/>
              <a:t>	1. Locate the chiral center and identify the substituents on the   </a:t>
            </a:r>
          </a:p>
          <a:p>
            <a:pPr lvl="0">
              <a:buNone/>
            </a:pPr>
            <a:r>
              <a:rPr lang="en-US" sz="2400" dirty="0" smtClean="0"/>
              <a:t>          chiral center</a:t>
            </a:r>
          </a:p>
          <a:p>
            <a:endParaRPr lang="en-US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228600" y="2971799"/>
          <a:ext cx="1219200" cy="1161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CS ChemDraw Drawing" r:id="rId3" imgW="1070280" imgH="1023840" progId="">
                  <p:embed/>
                </p:oleObj>
              </mc:Choice>
              <mc:Fallback>
                <p:oleObj name="CS ChemDraw Drawing" r:id="rId3" imgW="1070280" imgH="10238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971799"/>
                        <a:ext cx="1219200" cy="1161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2209800" y="2971800"/>
          <a:ext cx="111587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CS ChemDraw Drawing" r:id="rId5" imgW="1070280" imgH="1023840" progId="">
                  <p:embed/>
                </p:oleObj>
              </mc:Choice>
              <mc:Fallback>
                <p:oleObj name="CS ChemDraw Drawing" r:id="rId5" imgW="1070280" imgH="10238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971800"/>
                        <a:ext cx="111587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304800" y="4419600"/>
          <a:ext cx="1338146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CS ChemDraw Drawing" r:id="rId7" imgW="1145520" imgH="1236960" progId="">
                  <p:embed/>
                </p:oleObj>
              </mc:Choice>
              <mc:Fallback>
                <p:oleObj name="CS ChemDraw Drawing" r:id="rId7" imgW="1145520" imgH="123696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419600"/>
                        <a:ext cx="1338146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2133600" y="4343400"/>
          <a:ext cx="1524000" cy="1648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CS ChemDraw Drawing" r:id="rId9" imgW="1145520" imgH="1236960" progId="">
                  <p:embed/>
                </p:oleObj>
              </mc:Choice>
              <mc:Fallback>
                <p:oleObj name="CS ChemDraw Drawing" r:id="rId9" imgW="1145520" imgH="123696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343400"/>
                        <a:ext cx="1524000" cy="1648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5105400" y="2209800"/>
          <a:ext cx="3065463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CS ChemDraw Drawing" r:id="rId11" imgW="3065760" imgH="1662840" progId="">
                  <p:embed/>
                </p:oleObj>
              </mc:Choice>
              <mc:Fallback>
                <p:oleObj name="CS ChemDraw Drawing" r:id="rId11" imgW="3065760" imgH="166284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209800"/>
                        <a:ext cx="3065463" cy="166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5410200" y="4419600"/>
          <a:ext cx="3065463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CS ChemDraw Drawing" r:id="rId13" imgW="3065760" imgH="1662840" progId="">
                  <p:embed/>
                </p:oleObj>
              </mc:Choice>
              <mc:Fallback>
                <p:oleObj name="CS ChemDraw Drawing" r:id="rId13" imgW="3065760" imgH="166284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419600"/>
                        <a:ext cx="3065463" cy="166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/>
              <a:t>2. Assign a priority (i.e. 1, 2, 3 or 4) or preference (i.e. a, b, c, or d)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00" dirty="0" smtClean="0"/>
              <a:t>I&gt; Br &gt; </a:t>
            </a:r>
            <a:r>
              <a:rPr lang="en-US" sz="2800" dirty="0" err="1" smtClean="0"/>
              <a:t>Cl</a:t>
            </a:r>
            <a:r>
              <a:rPr lang="en-US" sz="2800" dirty="0" smtClean="0"/>
              <a:t> &gt; S &gt; F &gt; O &gt; N &gt; </a:t>
            </a:r>
            <a:r>
              <a:rPr lang="en-US" sz="2800" baseline="30000" dirty="0" smtClean="0"/>
              <a:t>l3</a:t>
            </a:r>
            <a:r>
              <a:rPr lang="en-US" sz="2800" dirty="0" smtClean="0"/>
              <a:t>C&gt; </a:t>
            </a:r>
            <a:r>
              <a:rPr lang="en-US" sz="2800" baseline="30000" dirty="0" smtClean="0"/>
              <a:t>12</a:t>
            </a:r>
            <a:r>
              <a:rPr lang="en-US" sz="2800" dirty="0" smtClean="0"/>
              <a:t>C &gt; Li &gt; </a:t>
            </a:r>
            <a:r>
              <a:rPr lang="en-US" sz="2800" baseline="30000" dirty="0" smtClean="0"/>
              <a:t>3</a:t>
            </a:r>
            <a:r>
              <a:rPr lang="en-US" sz="2800" dirty="0" smtClean="0"/>
              <a:t>H &gt; 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H &gt; 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H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581400"/>
            <a:ext cx="278840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200400"/>
            <a:ext cx="2209800" cy="2082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229600" cy="5059363"/>
          </a:xfrm>
        </p:spPr>
        <p:txBody>
          <a:bodyPr/>
          <a:lstStyle/>
          <a:p>
            <a:pPr lvl="1"/>
            <a:r>
              <a:rPr lang="en-US" b="1" dirty="0" smtClean="0"/>
              <a:t>Groups tied?</a:t>
            </a:r>
          </a:p>
          <a:p>
            <a:pPr lvl="2"/>
            <a:r>
              <a:rPr lang="en-US" dirty="0" smtClean="0"/>
              <a:t>Example:</a:t>
            </a:r>
            <a:endParaRPr lang="en-US" dirty="0"/>
          </a:p>
        </p:txBody>
      </p:sp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2971800" y="990600"/>
          <a:ext cx="165096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CS ChemDraw Drawing" r:id="rId3" imgW="1328760" imgH="1164600" progId="">
                  <p:embed/>
                </p:oleObj>
              </mc:Choice>
              <mc:Fallback>
                <p:oleObj name="CS ChemDraw Drawing" r:id="rId3" imgW="1328760" imgH="11646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990600"/>
                        <a:ext cx="1650965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81000" y="4343400"/>
            <a:ext cx="44386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895600"/>
            <a:ext cx="41814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29150" y="2209800"/>
            <a:ext cx="451485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10025" y="4876800"/>
            <a:ext cx="51339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Example:</a:t>
            </a:r>
          </a:p>
          <a:p>
            <a:pPr lvl="1"/>
            <a:r>
              <a:rPr lang="en-US" b="1" dirty="0" smtClean="0"/>
              <a:t>2-Iodobutane and 3-Ethyl-2,2,4-trimethylpentane</a:t>
            </a:r>
            <a:endParaRPr lang="en-US" dirty="0"/>
          </a:p>
        </p:txBody>
      </p:sp>
      <p:graphicFrame>
        <p:nvGraphicFramePr>
          <p:cNvPr id="77825" name="Object 1"/>
          <p:cNvGraphicFramePr>
            <a:graphicFrameLocks noChangeAspect="1"/>
          </p:cNvGraphicFramePr>
          <p:nvPr/>
        </p:nvGraphicFramePr>
        <p:xfrm>
          <a:off x="5029201" y="2514600"/>
          <a:ext cx="3276600" cy="1697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1" name="CS ChemDraw Drawing" r:id="rId3" imgW="1948680" imgH="1009800" progId="">
                  <p:embed/>
                </p:oleObj>
              </mc:Choice>
              <mc:Fallback>
                <p:oleObj name="CS ChemDraw Drawing" r:id="rId3" imgW="1948680" imgH="100980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1" y="2514600"/>
                        <a:ext cx="3276600" cy="16970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5029200" y="4495800"/>
          <a:ext cx="2971800" cy="1995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2" name="CS ChemDraw Drawing" r:id="rId5" imgW="1951920" imgH="1308960" progId="">
                  <p:embed/>
                </p:oleObj>
              </mc:Choice>
              <mc:Fallback>
                <p:oleObj name="CS ChemDraw Drawing" r:id="rId5" imgW="1951920" imgH="13089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495800"/>
                        <a:ext cx="2971800" cy="1995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990600" y="2286000"/>
          <a:ext cx="2514600" cy="193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3" name="CS ChemDraw Drawing" r:id="rId7" imgW="1440000" imgH="1107360" progId="">
                  <p:embed/>
                </p:oleObj>
              </mc:Choice>
              <mc:Fallback>
                <p:oleObj name="CS ChemDraw Drawing" r:id="rId7" imgW="1440000" imgH="110736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86000"/>
                        <a:ext cx="2514600" cy="1935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762000" y="4419600"/>
          <a:ext cx="252463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4" name="CS ChemDraw Drawing" r:id="rId9" imgW="1644480" imgH="1291320" progId="">
                  <p:embed/>
                </p:oleObj>
              </mc:Choice>
              <mc:Fallback>
                <p:oleObj name="CS ChemDraw Drawing" r:id="rId9" imgW="1644480" imgH="12913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19600"/>
                        <a:ext cx="252463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7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7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7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lvl="1"/>
            <a:r>
              <a:rPr lang="en-US" b="1" dirty="0" smtClean="0"/>
              <a:t>Double and triple bonds </a:t>
            </a:r>
            <a:endParaRPr lang="en-US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981199"/>
            <a:ext cx="4114800" cy="465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Double and triple bonds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Exercise: Give priority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133600"/>
            <a:ext cx="3762375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5715000" y="2362200"/>
          <a:ext cx="220994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CS ChemDraw Drawing" r:id="rId4" imgW="1238400" imgH="811440" progId="">
                  <p:embed/>
                </p:oleObj>
              </mc:Choice>
              <mc:Fallback>
                <p:oleObj name="CS ChemDraw Drawing" r:id="rId4" imgW="1238400" imgH="8114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362200"/>
                        <a:ext cx="2209948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5715000" y="4038600"/>
          <a:ext cx="2127369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CS ChemDraw Drawing" r:id="rId6" imgW="1191960" imgH="853920" progId="">
                  <p:embed/>
                </p:oleObj>
              </mc:Choice>
              <mc:Fallback>
                <p:oleObj name="CS ChemDraw Drawing" r:id="rId6" imgW="1191960" imgH="85392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038600"/>
                        <a:ext cx="2127369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sz="2400" b="1" dirty="0" smtClean="0"/>
              <a:t>3. Arrange the molecule so that the lowest priority substituent is pointing away from you.</a:t>
            </a:r>
          </a:p>
          <a:p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743200"/>
            <a:ext cx="5742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371600"/>
            <a:ext cx="2362200" cy="283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4. Mentally move from substituent priority 1 to 2 to 3. 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28800"/>
            <a:ext cx="5867400" cy="4532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4191000"/>
            <a:ext cx="24003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0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432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1.1. Introduction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610600" cy="47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419600" y="144959"/>
            <a:ext cx="46265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Example: Serine</a:t>
            </a:r>
            <a:endParaRPr lang="en-US" b="1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25" name="Object 1"/>
          <p:cNvGraphicFramePr>
            <a:graphicFrameLocks noChangeAspect="1"/>
          </p:cNvGraphicFramePr>
          <p:nvPr/>
        </p:nvGraphicFramePr>
        <p:xfrm>
          <a:off x="4038600" y="1524000"/>
          <a:ext cx="1905000" cy="1595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CS ChemDraw Drawing" r:id="rId3" imgW="1654920" imgH="1473120" progId="">
                  <p:embed/>
                </p:oleObj>
              </mc:Choice>
              <mc:Fallback>
                <p:oleObj name="CS ChemDraw Drawing" r:id="rId3" imgW="1654920" imgH="147312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524000"/>
                        <a:ext cx="1905000" cy="15952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1524000" y="3505200"/>
          <a:ext cx="6248400" cy="261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CS ChemDraw Drawing" r:id="rId5" imgW="5704560" imgH="2383920" progId="">
                  <p:embed/>
                </p:oleObj>
              </mc:Choice>
              <mc:Fallback>
                <p:oleObj name="CS ChemDraw Drawing" r:id="rId5" imgW="5704560" imgH="238392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05200"/>
                        <a:ext cx="6248400" cy="26120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1.5. Naming enantiomers…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Exercise</a:t>
            </a:r>
          </a:p>
          <a:p>
            <a:pPr lvl="1"/>
            <a:r>
              <a:rPr lang="en-US" dirty="0" smtClean="0"/>
              <a:t>Identify each chiral center as (R)- or (S)-</a:t>
            </a:r>
            <a:endParaRPr 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819400"/>
            <a:ext cx="273189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819400"/>
            <a:ext cx="22479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4724400"/>
            <a:ext cx="34671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956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b="1" dirty="0" smtClean="0"/>
              <a:t>Enantiomers</a:t>
            </a:r>
          </a:p>
          <a:p>
            <a:pPr lvl="1"/>
            <a:r>
              <a:rPr lang="en-US" dirty="0" smtClean="0"/>
              <a:t>Similar physicochemical properties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Except interaction with </a:t>
            </a:r>
            <a:r>
              <a:rPr lang="en-US" b="1" dirty="0" smtClean="0"/>
              <a:t>plane polarized light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95400" y="2819400"/>
          <a:ext cx="7086600" cy="2514600"/>
        </p:xfrm>
        <a:graphic>
          <a:graphicData uri="http://schemas.openxmlformats.org/drawingml/2006/table">
            <a:tbl>
              <a:tblPr/>
              <a:tblGrid>
                <a:gridCol w="3121479"/>
                <a:gridCol w="3965121"/>
              </a:tblGrid>
              <a:tr h="419100"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Compound 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Boiling Point (bp) or Melting Point (mp)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800" i="1">
                          <a:latin typeface="Times New Roman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)-2-Butanol 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99.5°C (</a:t>
                      </a:r>
                      <a:r>
                        <a:rPr lang="en-US" sz="1800" dirty="0" err="1">
                          <a:latin typeface="Times New Roman"/>
                          <a:ea typeface="Times New Roman"/>
                          <a:cs typeface="Times New Roman"/>
                        </a:rPr>
                        <a:t>bp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800" i="1">
                          <a:latin typeface="Times New Roman"/>
                          <a:ea typeface="Times New Roman"/>
                          <a:cs typeface="Times New Roman"/>
                        </a:rPr>
                        <a:t>S</a:t>
                      </a: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)-2-Butanol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99.5°C (bp)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(‒)-(</a:t>
                      </a:r>
                      <a:r>
                        <a:rPr lang="en-US" sz="1800" i="1">
                          <a:latin typeface="Times New Roman"/>
                          <a:ea typeface="Times New Roman"/>
                          <a:cs typeface="Times New Roman"/>
                        </a:rPr>
                        <a:t>R,R</a:t>
                      </a: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)-Tartaric acid 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168–170°C (mp)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(‒)-(</a:t>
                      </a:r>
                      <a:r>
                        <a:rPr lang="en-US" sz="1800" i="1">
                          <a:latin typeface="Times New Roman"/>
                          <a:ea typeface="Times New Roman"/>
                          <a:cs typeface="Times New Roman"/>
                        </a:rPr>
                        <a:t>S,S</a:t>
                      </a: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)-Tartaric acid 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168–170°C (mp)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</a:rPr>
                        <a:t>(+/‒)-Tartaric acid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</a:rPr>
                        <a:t>210–212°C (mp)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Light </a:t>
            </a:r>
          </a:p>
          <a:p>
            <a:pPr lvl="1"/>
            <a:endParaRPr lang="en-US" b="1" dirty="0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6477000" cy="2927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819400"/>
            <a:ext cx="22383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4525963"/>
          </a:xfrm>
        </p:spPr>
        <p:txBody>
          <a:bodyPr/>
          <a:lstStyle/>
          <a:p>
            <a:r>
              <a:rPr lang="en-US" b="1" dirty="0" smtClean="0"/>
              <a:t>Polarizer</a:t>
            </a:r>
          </a:p>
          <a:p>
            <a:pPr lvl="1"/>
            <a:r>
              <a:rPr lang="en-US" dirty="0" smtClean="0"/>
              <a:t>Interacts with the electric field component of light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62200"/>
            <a:ext cx="60388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438775"/>
            <a:ext cx="14573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599" y="5410201"/>
            <a:ext cx="141742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5687749" y="4953000"/>
            <a:ext cx="2541851" cy="1722740"/>
            <a:chOff x="5687749" y="4953000"/>
            <a:chExt cx="2541851" cy="1722740"/>
          </a:xfrm>
        </p:grpSpPr>
        <p:sp>
          <p:nvSpPr>
            <p:cNvPr id="7" name="Oval 6"/>
            <p:cNvSpPr/>
            <p:nvPr/>
          </p:nvSpPr>
          <p:spPr>
            <a:xfrm>
              <a:off x="6019800" y="4953000"/>
              <a:ext cx="2209800" cy="9906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FF0000"/>
                  </a:solidFill>
                  <a:latin typeface="Pristina" pitchFamily="66" charset="0"/>
                </a:rPr>
                <a:t>Plane-polarized light</a:t>
              </a:r>
              <a:endParaRPr lang="en-US" sz="2400" b="1" dirty="0">
                <a:solidFill>
                  <a:srgbClr val="FF0000"/>
                </a:solidFill>
                <a:latin typeface="Pristina" pitchFamily="66" charset="0"/>
              </a:endParaRPr>
            </a:p>
          </p:txBody>
        </p:sp>
        <p:sp>
          <p:nvSpPr>
            <p:cNvPr id="8" name="Curved Up Arrow 7"/>
            <p:cNvSpPr/>
            <p:nvPr/>
          </p:nvSpPr>
          <p:spPr>
            <a:xfrm rot="19874414">
              <a:off x="5687749" y="6072372"/>
              <a:ext cx="1559743" cy="603368"/>
            </a:xfrm>
            <a:prstGeom prst="curvedUpArrow">
              <a:avLst>
                <a:gd name="adj1" fmla="val 25000"/>
                <a:gd name="adj2" fmla="val 43169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Striped Right Arrow 8"/>
          <p:cNvSpPr/>
          <p:nvPr/>
        </p:nvSpPr>
        <p:spPr>
          <a:xfrm>
            <a:off x="3200400" y="5638800"/>
            <a:ext cx="1143000" cy="1066800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86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Polarimeter</a:t>
            </a:r>
            <a:endParaRPr lang="en-US" b="1" dirty="0" smtClean="0"/>
          </a:p>
          <a:p>
            <a:pPr lvl="1"/>
            <a:r>
              <a:rPr lang="en-US" dirty="0" smtClean="0"/>
              <a:t>Optical rotation</a:t>
            </a:r>
            <a:endParaRPr 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0"/>
            <a:ext cx="85153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/>
          <a:lstStyle/>
          <a:p>
            <a:pPr lvl="1"/>
            <a:r>
              <a:rPr lang="en-US" dirty="0" smtClean="0"/>
              <a:t>If rotation is</a:t>
            </a:r>
          </a:p>
          <a:p>
            <a:pPr lvl="2"/>
            <a:r>
              <a:rPr lang="en-US" dirty="0" smtClean="0"/>
              <a:t>Clockwise: (+); dextrorotatory</a:t>
            </a:r>
          </a:p>
          <a:p>
            <a:pPr lvl="2"/>
            <a:r>
              <a:rPr lang="en-US" dirty="0" smtClean="0"/>
              <a:t>Counterclockwise: (‒); levorotatory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514600"/>
            <a:ext cx="6248400" cy="413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b="1" dirty="0" smtClean="0"/>
              <a:t>Observed rotation (</a:t>
            </a:r>
            <a:r>
              <a:rPr lang="el-GR" b="1" dirty="0" smtClean="0"/>
              <a:t>α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Is the angle through which a sample of a compound (usually a solution) rotates plane-polarized light</a:t>
            </a:r>
          </a:p>
          <a:p>
            <a:pPr lvl="1"/>
            <a:r>
              <a:rPr lang="en-US" dirty="0" smtClean="0"/>
              <a:t>Depends on:</a:t>
            </a:r>
          </a:p>
          <a:p>
            <a:pPr lvl="2"/>
            <a:r>
              <a:rPr lang="en-US" i="1" dirty="0" smtClean="0"/>
              <a:t>path length</a:t>
            </a:r>
            <a:r>
              <a:rPr lang="en-US" dirty="0" smtClean="0"/>
              <a:t> </a:t>
            </a:r>
          </a:p>
          <a:p>
            <a:pPr lvl="2"/>
            <a:r>
              <a:rPr lang="en-US" i="1" dirty="0" smtClean="0"/>
              <a:t>concentration</a:t>
            </a:r>
            <a:r>
              <a:rPr lang="en-US" dirty="0" smtClean="0"/>
              <a:t>, </a:t>
            </a:r>
          </a:p>
          <a:p>
            <a:pPr lvl="2"/>
            <a:r>
              <a:rPr lang="en-US" i="1" dirty="0" smtClean="0"/>
              <a:t>temperature</a:t>
            </a:r>
            <a:r>
              <a:rPr lang="en-US" dirty="0" smtClean="0"/>
              <a:t>, </a:t>
            </a:r>
          </a:p>
          <a:p>
            <a:pPr lvl="2"/>
            <a:r>
              <a:rPr lang="en-US" i="1" dirty="0" smtClean="0"/>
              <a:t>solvent</a:t>
            </a:r>
            <a:r>
              <a:rPr lang="en-US" dirty="0" smtClean="0"/>
              <a:t>, and </a:t>
            </a:r>
          </a:p>
          <a:p>
            <a:pPr lvl="2"/>
            <a:r>
              <a:rPr lang="en-US" i="1" dirty="0" smtClean="0"/>
              <a:t>wavelength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Stereochemistry</a:t>
            </a:r>
          </a:p>
          <a:p>
            <a:pPr lvl="1"/>
            <a:r>
              <a:rPr lang="en-US" dirty="0" smtClean="0"/>
              <a:t>3D chemistry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905000"/>
            <a:ext cx="518430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733800"/>
          </a:xfrm>
        </p:spPr>
        <p:txBody>
          <a:bodyPr/>
          <a:lstStyle/>
          <a:p>
            <a:pPr lvl="1"/>
            <a:r>
              <a:rPr lang="en-US" b="1" dirty="0" smtClean="0"/>
              <a:t>Specific for each optically active compound</a:t>
            </a:r>
          </a:p>
          <a:p>
            <a:pPr lvl="1"/>
            <a:r>
              <a:rPr lang="en-US" dirty="0" smtClean="0"/>
              <a:t>The specific rotation (</a:t>
            </a:r>
            <a:r>
              <a:rPr lang="en-US" b="1" dirty="0" smtClean="0">
                <a:solidFill>
                  <a:srgbClr val="FF0000"/>
                </a:solidFill>
              </a:rPr>
              <a:t>[</a:t>
            </a:r>
            <a:r>
              <a:rPr lang="el-GR" b="1" dirty="0" smtClean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</a:rPr>
              <a:t>]</a:t>
            </a:r>
            <a:r>
              <a:rPr lang="en-US" b="1" baseline="30000" dirty="0" smtClean="0">
                <a:solidFill>
                  <a:srgbClr val="FF0000"/>
                </a:solidFill>
              </a:rPr>
              <a:t>T</a:t>
            </a:r>
            <a:r>
              <a:rPr lang="el-GR" b="1" baseline="-25000" dirty="0" smtClean="0">
                <a:solidFill>
                  <a:srgbClr val="FF0000"/>
                </a:solidFill>
              </a:rPr>
              <a:t>λ</a:t>
            </a:r>
            <a:r>
              <a:rPr lang="en-US" b="1" dirty="0" smtClean="0">
                <a:solidFill>
                  <a:srgbClr val="FF0000"/>
                </a:solidFill>
              </a:rPr>
              <a:t> (solvent)</a:t>
            </a:r>
            <a:r>
              <a:rPr lang="en-US" dirty="0" smtClean="0"/>
              <a:t>)</a:t>
            </a:r>
          </a:p>
          <a:p>
            <a:pPr lvl="1">
              <a:buNone/>
            </a:pPr>
            <a:r>
              <a:rPr lang="en-US" dirty="0" smtClean="0"/>
              <a:t>    “is the </a:t>
            </a:r>
            <a:r>
              <a:rPr lang="en-US" b="1" i="1" dirty="0" smtClean="0"/>
              <a:t>number of degrees of rotation </a:t>
            </a:r>
            <a:r>
              <a:rPr lang="en-US" dirty="0" smtClean="0"/>
              <a:t>caused by a solution of </a:t>
            </a:r>
            <a:r>
              <a:rPr lang="en-US" b="1" i="1" dirty="0" smtClean="0"/>
              <a:t>1.0 g of the compound per </a:t>
            </a:r>
            <a:r>
              <a:rPr lang="en-US" b="1" i="1" dirty="0" err="1" smtClean="0"/>
              <a:t>mL</a:t>
            </a:r>
            <a:r>
              <a:rPr lang="en-US" b="1" i="1" dirty="0" smtClean="0"/>
              <a:t> </a:t>
            </a:r>
            <a:r>
              <a:rPr lang="en-US" dirty="0" smtClean="0"/>
              <a:t>of solution in a </a:t>
            </a:r>
            <a:r>
              <a:rPr lang="en-US" b="1" i="1" dirty="0" smtClean="0"/>
              <a:t>sample tube 1.0 dm </a:t>
            </a:r>
            <a:r>
              <a:rPr lang="en-US" dirty="0" smtClean="0"/>
              <a:t>long at a </a:t>
            </a:r>
            <a:r>
              <a:rPr lang="en-US" b="1" i="1" dirty="0" smtClean="0"/>
              <a:t>specified temperature and wavelength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Hence, specific rotation ([</a:t>
            </a:r>
            <a:r>
              <a:rPr lang="el-GR" dirty="0" smtClean="0"/>
              <a:t>α</a:t>
            </a:r>
            <a:r>
              <a:rPr lang="en-US" dirty="0" smtClean="0"/>
              <a:t>]</a:t>
            </a:r>
            <a:r>
              <a:rPr lang="en-US" baseline="30000" dirty="0" smtClean="0"/>
              <a:t>T</a:t>
            </a:r>
            <a:r>
              <a:rPr lang="el-GR" baseline="-25000" dirty="0" smtClean="0"/>
              <a:t>λ</a:t>
            </a:r>
            <a:r>
              <a:rPr lang="en-US" dirty="0" smtClean="0"/>
              <a:t> (solvent)) is defined as: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Example: </a:t>
            </a:r>
          </a:p>
          <a:p>
            <a:pPr lvl="2"/>
            <a:r>
              <a:rPr lang="en-US" dirty="0" smtClean="0"/>
              <a:t>When 0.300 g of sucrose is dissolved in 10.0 </a:t>
            </a:r>
            <a:r>
              <a:rPr lang="en-US" dirty="0" err="1" smtClean="0"/>
              <a:t>mL</a:t>
            </a:r>
            <a:r>
              <a:rPr lang="en-US" dirty="0" smtClean="0"/>
              <a:t> of water and placed in a sample cell 10.0 cm in length, the observed rotation is +1.99° (using the D line of sodium at 20°C). Calculate the specific rotation of sucrose.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667000" y="2362200"/>
          <a:ext cx="35115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Equation" r:id="rId3" imgW="1244520" imgH="393480" progId="Equation.3">
                  <p:embed/>
                </p:oleObj>
              </mc:Choice>
              <mc:Fallback>
                <p:oleObj name="Equation" r:id="rId3" imgW="124452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362200"/>
                        <a:ext cx="3511550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b="1" dirty="0" smtClean="0"/>
              <a:t>Given</a:t>
            </a:r>
            <a:r>
              <a:rPr lang="en-US" dirty="0" smtClean="0"/>
              <a:t>:</a:t>
            </a:r>
          </a:p>
          <a:p>
            <a:pPr lvl="1"/>
            <a:r>
              <a:rPr lang="el-GR" dirty="0" smtClean="0"/>
              <a:t>α</a:t>
            </a:r>
            <a:r>
              <a:rPr lang="en-US" dirty="0" smtClean="0"/>
              <a:t> = +1.99° </a:t>
            </a:r>
          </a:p>
          <a:p>
            <a:pPr lvl="1"/>
            <a:r>
              <a:rPr lang="en-US" dirty="0" smtClean="0"/>
              <a:t>0.300 g in 10 ml</a:t>
            </a:r>
            <a:r>
              <a:rPr lang="en-US" sz="3600" dirty="0" smtClean="0">
                <a:sym typeface="Wingdings"/>
              </a:rPr>
              <a:t> </a:t>
            </a:r>
            <a:r>
              <a:rPr lang="en-US" dirty="0" smtClean="0">
                <a:sym typeface="Wingdings"/>
              </a:rPr>
              <a:t>c = </a:t>
            </a:r>
            <a:r>
              <a:rPr lang="en-US" dirty="0" smtClean="0"/>
              <a:t>0.300 g/10.0 </a:t>
            </a:r>
            <a:r>
              <a:rPr lang="en-US" dirty="0" err="1" smtClean="0"/>
              <a:t>mL</a:t>
            </a:r>
            <a:r>
              <a:rPr lang="en-US" dirty="0" smtClean="0"/>
              <a:t> = 0.03 g/</a:t>
            </a:r>
            <a:r>
              <a:rPr lang="en-US" dirty="0" err="1" smtClean="0"/>
              <a:t>mL</a:t>
            </a:r>
            <a:endParaRPr lang="en-US" dirty="0" smtClean="0"/>
          </a:p>
          <a:p>
            <a:pPr lvl="1"/>
            <a:r>
              <a:rPr lang="en-US" dirty="0" smtClean="0"/>
              <a:t>l = 10 cm = 1 dm</a:t>
            </a:r>
          </a:p>
          <a:p>
            <a:r>
              <a:rPr lang="en-US" sz="3600" b="1" dirty="0" smtClean="0"/>
              <a:t>Required</a:t>
            </a:r>
            <a:r>
              <a:rPr lang="en-US" b="1" dirty="0" smtClean="0"/>
              <a:t>:</a:t>
            </a:r>
          </a:p>
          <a:p>
            <a:r>
              <a:rPr lang="en-US" b="1" dirty="0" smtClean="0"/>
              <a:t>Solution:</a:t>
            </a:r>
            <a:endParaRPr lang="en-US" b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819400" y="3932238"/>
          <a:ext cx="106680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name="Equation" r:id="rId3" imgW="444240" imgH="253800" progId="Equation.3">
                  <p:embed/>
                </p:oleObj>
              </mc:Choice>
              <mc:Fallback>
                <p:oleObj name="Equation" r:id="rId3" imgW="444240" imgH="253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932238"/>
                        <a:ext cx="1066800" cy="61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1314450" y="5181600"/>
          <a:ext cx="6665913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2" name="Equation" r:id="rId5" imgW="3035160" imgH="583920" progId="Equation.3">
                  <p:embed/>
                </p:oleObj>
              </mc:Choice>
              <mc:Fallback>
                <p:oleObj name="Equation" r:id="rId5" imgW="3035160" imgH="58392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5181600"/>
                        <a:ext cx="6665913" cy="1284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b="1" dirty="0" smtClean="0"/>
              <a:t>Racemic mixtures</a:t>
            </a:r>
          </a:p>
          <a:p>
            <a:pPr lvl="1"/>
            <a:r>
              <a:rPr lang="en-US" b="1" i="1" dirty="0" smtClean="0"/>
              <a:t>Mixtures containing equal quantities of enantiomers</a:t>
            </a:r>
          </a:p>
          <a:p>
            <a:pPr lvl="1"/>
            <a:r>
              <a:rPr lang="el-GR" dirty="0" smtClean="0"/>
              <a:t>α</a:t>
            </a:r>
            <a:r>
              <a:rPr lang="en-US" dirty="0" smtClean="0"/>
              <a:t> is zero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733800"/>
            <a:ext cx="741045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/>
          <a:lstStyle/>
          <a:p>
            <a:r>
              <a:rPr lang="en-US" b="1" dirty="0" smtClean="0"/>
              <a:t>Optical activity of a sample: ratio of enantiomers</a:t>
            </a:r>
          </a:p>
          <a:p>
            <a:pPr lvl="1"/>
            <a:r>
              <a:rPr lang="en-US" dirty="0" smtClean="0"/>
              <a:t>If only one enantiomer present</a:t>
            </a:r>
          </a:p>
          <a:p>
            <a:pPr lvl="2"/>
            <a:r>
              <a:rPr lang="en-US" b="1" dirty="0" smtClean="0"/>
              <a:t>Optically pure, or </a:t>
            </a:r>
            <a:r>
              <a:rPr lang="en-US" b="1" dirty="0" err="1" smtClean="0"/>
              <a:t>enantiomerically</a:t>
            </a:r>
            <a:r>
              <a:rPr lang="en-US" b="1" dirty="0" smtClean="0"/>
              <a:t> pure</a:t>
            </a:r>
          </a:p>
          <a:p>
            <a:pPr lvl="1"/>
            <a:r>
              <a:rPr lang="en-US" dirty="0" smtClean="0"/>
              <a:t>If equal </a:t>
            </a:r>
          </a:p>
          <a:p>
            <a:pPr lvl="2"/>
            <a:r>
              <a:rPr lang="en-US" b="1" dirty="0" smtClean="0"/>
              <a:t>Racemic</a:t>
            </a:r>
          </a:p>
          <a:p>
            <a:pPr lvl="1"/>
            <a:r>
              <a:rPr lang="en-US" dirty="0" smtClean="0"/>
              <a:t>One in excess</a:t>
            </a:r>
          </a:p>
          <a:p>
            <a:pPr lvl="2"/>
            <a:r>
              <a:rPr lang="en-US" b="1" dirty="0" smtClean="0"/>
              <a:t>Net rotation </a:t>
            </a:r>
          </a:p>
          <a:p>
            <a:pPr lvl="2"/>
            <a:r>
              <a:rPr lang="en-US" b="1" dirty="0" smtClean="0"/>
              <a:t>Enantiomer excess (</a:t>
            </a:r>
            <a:r>
              <a:rPr lang="en-US" b="1" dirty="0" err="1" smtClean="0"/>
              <a:t>ee</a:t>
            </a:r>
            <a:r>
              <a:rPr lang="en-US" b="1" dirty="0" smtClean="0"/>
              <a:t>)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Enantiomer excess (</a:t>
            </a:r>
            <a:r>
              <a:rPr lang="en-US" b="1" dirty="0" err="1" smtClean="0"/>
              <a:t>ee</a:t>
            </a:r>
            <a:r>
              <a:rPr lang="en-US" b="1" dirty="0" smtClean="0"/>
              <a:t>)</a:t>
            </a:r>
          </a:p>
          <a:p>
            <a:pPr lvl="1"/>
            <a:r>
              <a:rPr lang="en-US" i="1" dirty="0" smtClean="0"/>
              <a:t>tells us how much of excess of one enantiomer is in the mixture:</a:t>
            </a:r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Or</a:t>
            </a:r>
            <a:endParaRPr lang="en-US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2263" y="3232150"/>
          <a:ext cx="85725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4" name="Equation" r:id="rId3" imgW="5435280" imgH="393480" progId="Equation.3">
                  <p:embed/>
                </p:oleObj>
              </mc:Choice>
              <mc:Fallback>
                <p:oleObj name="Equation" r:id="rId3" imgW="543528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3232150"/>
                        <a:ext cx="857250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09588" y="4724400"/>
          <a:ext cx="8382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5" name="Equation" r:id="rId5" imgW="4609800" imgH="419040" progId="Equation.3">
                  <p:embed/>
                </p:oleObj>
              </mc:Choice>
              <mc:Fallback>
                <p:oleObj name="Equation" r:id="rId5" imgW="460980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4724400"/>
                        <a:ext cx="8382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Example:</a:t>
            </a:r>
          </a:p>
          <a:p>
            <a:pPr lvl="1"/>
            <a:r>
              <a:rPr lang="en-US" dirty="0" smtClean="0"/>
              <a:t>A solution of (+)-</a:t>
            </a:r>
            <a:r>
              <a:rPr lang="en-US" dirty="0" err="1" smtClean="0"/>
              <a:t>alanine</a:t>
            </a:r>
            <a:r>
              <a:rPr lang="en-US" dirty="0" smtClean="0"/>
              <a:t> from a fossil exhibits a value of [α] = 4.25. 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dirty="0" smtClean="0"/>
              <a:t>What is its </a:t>
            </a:r>
            <a:r>
              <a:rPr lang="en-US" i="1" dirty="0" err="1" smtClean="0"/>
              <a:t>ee</a:t>
            </a:r>
            <a:r>
              <a:rPr lang="en-US" dirty="0" smtClean="0"/>
              <a:t> and optical purity? 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dirty="0" smtClean="0"/>
              <a:t>What is the actual enantiomer composition of the sample, and how is the measured optical rotation derived from it? </a:t>
            </a:r>
          </a:p>
          <a:p>
            <a:pPr lvl="1"/>
            <a:r>
              <a:rPr lang="en-US" dirty="0" smtClean="0"/>
              <a:t>The specific rotation of pure (+)-</a:t>
            </a:r>
            <a:r>
              <a:rPr lang="en-US" dirty="0" err="1" smtClean="0"/>
              <a:t>alanine</a:t>
            </a:r>
            <a:r>
              <a:rPr lang="en-US" dirty="0" smtClean="0"/>
              <a:t> is + 8.5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1.6. Optical activity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953000"/>
          </a:xfrm>
        </p:spPr>
        <p:txBody>
          <a:bodyPr>
            <a:normAutofit/>
          </a:bodyPr>
          <a:lstStyle/>
          <a:p>
            <a:pPr lvl="1"/>
            <a:r>
              <a:rPr lang="en-US" b="1" dirty="0" smtClean="0"/>
              <a:t>Given</a:t>
            </a:r>
            <a:r>
              <a:rPr lang="en-US" dirty="0" smtClean="0"/>
              <a:t>:</a:t>
            </a:r>
          </a:p>
          <a:p>
            <a:pPr lvl="2"/>
            <a:r>
              <a:rPr lang="el-GR" dirty="0" smtClean="0"/>
              <a:t>α</a:t>
            </a:r>
            <a:r>
              <a:rPr lang="en-US" baseline="-25000" dirty="0" smtClean="0"/>
              <a:t>o</a:t>
            </a:r>
            <a:r>
              <a:rPr lang="en-US" dirty="0" smtClean="0"/>
              <a:t>= + 4.25</a:t>
            </a:r>
          </a:p>
          <a:p>
            <a:pPr lvl="2"/>
            <a:r>
              <a:rPr lang="el-GR" dirty="0" smtClean="0"/>
              <a:t>α</a:t>
            </a:r>
            <a:r>
              <a:rPr lang="en-US" baseline="-25000" dirty="0" smtClean="0"/>
              <a:t>s</a:t>
            </a:r>
            <a:r>
              <a:rPr lang="en-US" dirty="0" smtClean="0"/>
              <a:t>= + 8.5</a:t>
            </a:r>
          </a:p>
          <a:p>
            <a:pPr lvl="1"/>
            <a:r>
              <a:rPr lang="en-US" b="1" dirty="0" smtClean="0"/>
              <a:t>Required</a:t>
            </a:r>
            <a:r>
              <a:rPr lang="en-US" dirty="0" smtClean="0"/>
              <a:t>:  </a:t>
            </a:r>
            <a:r>
              <a:rPr lang="en-US" dirty="0" err="1" smtClean="0"/>
              <a:t>i</a:t>
            </a:r>
            <a:r>
              <a:rPr lang="en-US" dirty="0" smtClean="0"/>
              <a:t>. </a:t>
            </a:r>
            <a:r>
              <a:rPr lang="en-US" dirty="0" err="1" smtClean="0"/>
              <a:t>ee</a:t>
            </a:r>
            <a:r>
              <a:rPr lang="en-US" dirty="0" smtClean="0"/>
              <a:t>  ii. Actual composition iii.</a:t>
            </a:r>
            <a:r>
              <a:rPr lang="el-GR" dirty="0" smtClean="0"/>
              <a:t> α</a:t>
            </a:r>
            <a:r>
              <a:rPr lang="en-US" baseline="-25000" dirty="0" smtClean="0"/>
              <a:t>o</a:t>
            </a:r>
            <a:r>
              <a:rPr lang="en-US" dirty="0" smtClean="0"/>
              <a:t>= 0.5 </a:t>
            </a:r>
            <a:r>
              <a:rPr lang="el-GR" dirty="0" smtClean="0"/>
              <a:t>α</a:t>
            </a:r>
            <a:r>
              <a:rPr lang="en-US" baseline="-25000" dirty="0" smtClean="0"/>
              <a:t>s</a:t>
            </a:r>
            <a:endParaRPr lang="en-US" dirty="0" smtClean="0"/>
          </a:p>
          <a:p>
            <a:pPr lvl="1"/>
            <a:r>
              <a:rPr lang="en-US" b="1" dirty="0" smtClean="0"/>
              <a:t>Solution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b="1" dirty="0" smtClean="0"/>
              <a:t>% </a:t>
            </a:r>
            <a:r>
              <a:rPr lang="en-US" b="1" dirty="0" err="1" smtClean="0"/>
              <a:t>ee</a:t>
            </a:r>
            <a:endParaRPr lang="en-US" b="1" dirty="0" smtClean="0"/>
          </a:p>
          <a:p>
            <a:pPr marL="1428750" lvl="2" indent="-514350">
              <a:buFont typeface="+mj-lt"/>
              <a:buAutoNum type="romanLcPeriod"/>
            </a:pPr>
            <a:endParaRPr lang="en-US" dirty="0" smtClean="0"/>
          </a:p>
          <a:p>
            <a:pPr marL="1428750" lvl="2" indent="-514350">
              <a:buFont typeface="+mj-lt"/>
              <a:buAutoNum type="romanLcPeriod"/>
            </a:pPr>
            <a:endParaRPr lang="en-US" dirty="0" smtClean="0"/>
          </a:p>
          <a:p>
            <a:pPr marL="1428750" lvl="2" indent="-514350">
              <a:buFont typeface="+mj-lt"/>
              <a:buAutoNum type="romanLcPeriod"/>
            </a:pPr>
            <a:r>
              <a:rPr lang="en-US" dirty="0" smtClean="0"/>
              <a:t>75% (+)- and 25% (‒)-</a:t>
            </a:r>
            <a:r>
              <a:rPr lang="en-US" dirty="0" err="1" smtClean="0"/>
              <a:t>alanine</a:t>
            </a:r>
            <a:endParaRPr lang="en-US" dirty="0" smtClean="0"/>
          </a:p>
          <a:p>
            <a:pPr marL="1428750" lvl="2" indent="-514350">
              <a:buFont typeface="+mj-lt"/>
              <a:buAutoNum type="romanLcPeriod"/>
            </a:pPr>
            <a:r>
              <a:rPr lang="el-GR" dirty="0" smtClean="0"/>
              <a:t>α</a:t>
            </a:r>
            <a:r>
              <a:rPr lang="en-US" baseline="-25000" dirty="0" smtClean="0"/>
              <a:t>o</a:t>
            </a:r>
            <a:r>
              <a:rPr lang="en-US" dirty="0" smtClean="0"/>
              <a:t>= 0.5 </a:t>
            </a:r>
            <a:r>
              <a:rPr lang="el-GR" dirty="0" smtClean="0"/>
              <a:t>α</a:t>
            </a:r>
            <a:r>
              <a:rPr lang="en-US" baseline="-25000" dirty="0" smtClean="0"/>
              <a:t>s</a:t>
            </a:r>
            <a:endParaRPr lang="en-US" dirty="0" smtClean="0"/>
          </a:p>
          <a:p>
            <a:pPr marL="1428750" lvl="2" indent="-514350">
              <a:buFont typeface="+mj-lt"/>
              <a:buAutoNum type="romanLcPeriod"/>
            </a:pPr>
            <a:endParaRPr lang="en-US" dirty="0" smtClean="0"/>
          </a:p>
          <a:p>
            <a:pPr lvl="2"/>
            <a:endParaRPr lang="en-US" baseline="-25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85800" y="4191000"/>
          <a:ext cx="81661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4" name="Equation" r:id="rId3" imgW="4572000" imgH="431640" progId="Equation.3">
                  <p:embed/>
                </p:oleObj>
              </mc:Choice>
              <mc:Fallback>
                <p:oleObj name="Equation" r:id="rId3" imgW="457200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191000"/>
                        <a:ext cx="81661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200"/>
            <a:ext cx="9144000" cy="1470025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 Resolution of enantiomers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 Resolution…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Nature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Pure enantiomers</a:t>
            </a:r>
            <a:endParaRPr lang="en-US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667000"/>
            <a:ext cx="5257800" cy="321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8534400" cy="56388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Biological action </a:t>
            </a:r>
            <a:r>
              <a:rPr lang="en-US" b="1" i="1" dirty="0" err="1" smtClean="0"/>
              <a:t>vs</a:t>
            </a:r>
            <a:r>
              <a:rPr lang="en-US" b="1" dirty="0" smtClean="0"/>
              <a:t> structure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5105400" cy="299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447800"/>
            <a:ext cx="24193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 Resolution…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Laboratory synthesis from achiral reagents</a:t>
            </a:r>
          </a:p>
          <a:p>
            <a:pPr lvl="1"/>
            <a:r>
              <a:rPr lang="en-US" b="1" dirty="0" err="1" smtClean="0"/>
              <a:t>Racemate</a:t>
            </a:r>
            <a:endParaRPr lang="en-US" b="1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895600"/>
            <a:ext cx="73056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648200"/>
            <a:ext cx="5942034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 Resolution…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Resolution</a:t>
            </a:r>
          </a:p>
          <a:p>
            <a:pPr lvl="1"/>
            <a:r>
              <a:rPr lang="en-US" i="1" dirty="0" smtClean="0"/>
              <a:t>The separation of a racemic mixture into its </a:t>
            </a:r>
            <a:r>
              <a:rPr lang="en-US" i="1" dirty="0" err="1" smtClean="0"/>
              <a:t>enantiomeric</a:t>
            </a:r>
            <a:r>
              <a:rPr lang="en-US" i="1" dirty="0" smtClean="0"/>
              <a:t> components</a:t>
            </a:r>
          </a:p>
          <a:p>
            <a:pPr lvl="1"/>
            <a:r>
              <a:rPr lang="en-US" dirty="0" smtClean="0"/>
              <a:t>How? </a:t>
            </a:r>
          </a:p>
          <a:p>
            <a:pPr lvl="2"/>
            <a:r>
              <a:rPr lang="en-US" dirty="0" smtClean="0"/>
              <a:t>Reaction with pure enantiomer</a:t>
            </a:r>
          </a:p>
          <a:p>
            <a:pPr lvl="2"/>
            <a:r>
              <a:rPr lang="en-US" dirty="0" smtClean="0"/>
              <a:t>Enzymes </a:t>
            </a:r>
          </a:p>
          <a:p>
            <a:pPr lvl="2"/>
            <a:r>
              <a:rPr lang="en-US" dirty="0" smtClean="0"/>
              <a:t>Chiral chromatography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609600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 Resolution…</a:t>
            </a:r>
            <a:endParaRPr lang="en-US" dirty="0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143000"/>
            <a:ext cx="5715000" cy="5514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b="1" dirty="0" smtClean="0"/>
              <a:t>Reaction with pure enantiomer: formation of diastereomers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1242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 Diastereoisomers 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 Diastereoisomers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b="1" dirty="0" smtClean="0"/>
              <a:t>Diastereoisomers (diastereomers)</a:t>
            </a:r>
          </a:p>
          <a:p>
            <a:pPr lvl="1"/>
            <a:r>
              <a:rPr lang="en-US" dirty="0" smtClean="0"/>
              <a:t>Stereoisomers that are not mirror images of one another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Are either </a:t>
            </a:r>
          </a:p>
          <a:p>
            <a:pPr lvl="2"/>
            <a:r>
              <a:rPr lang="en-US" dirty="0" smtClean="0"/>
              <a:t>Geometric isomers</a:t>
            </a:r>
          </a:p>
          <a:p>
            <a:pPr lvl="2"/>
            <a:r>
              <a:rPr lang="en-US" dirty="0" smtClean="0"/>
              <a:t>Compounds containing two or more chirality centers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124200"/>
            <a:ext cx="414019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971800"/>
            <a:ext cx="3810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 Diastereoisomers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4525963"/>
          </a:xfrm>
        </p:spPr>
        <p:txBody>
          <a:bodyPr/>
          <a:lstStyle/>
          <a:p>
            <a:pPr lvl="1"/>
            <a:r>
              <a:rPr lang="en-US" b="1" dirty="0" smtClean="0"/>
              <a:t>Different physicochemical properties</a:t>
            </a:r>
            <a:endParaRPr lang="en-US" b="1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752600"/>
            <a:ext cx="5410200" cy="498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9718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1.8.1. Geometric isomers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1.8.1. Geometric…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b="1" dirty="0" smtClean="0"/>
              <a:t>Geometric isomers (</a:t>
            </a:r>
            <a:r>
              <a:rPr lang="en-US" b="1" i="1" dirty="0" err="1" smtClean="0"/>
              <a:t>cis</a:t>
            </a:r>
            <a:r>
              <a:rPr lang="en-US" b="1" i="1" dirty="0" smtClean="0"/>
              <a:t>-trans</a:t>
            </a:r>
            <a:r>
              <a:rPr lang="en-US" b="1" dirty="0" smtClean="0"/>
              <a:t> isomers)</a:t>
            </a:r>
          </a:p>
          <a:p>
            <a:pPr lvl="1"/>
            <a:r>
              <a:rPr lang="en-US" dirty="0" smtClean="0"/>
              <a:t>Exist due to </a:t>
            </a:r>
            <a:r>
              <a:rPr lang="en-US" i="1" dirty="0" err="1" smtClean="0"/>
              <a:t>hindred</a:t>
            </a:r>
            <a:r>
              <a:rPr lang="en-US" i="1" dirty="0" smtClean="0"/>
              <a:t> rotation about a bond</a:t>
            </a:r>
          </a:p>
          <a:p>
            <a:pPr lvl="2"/>
            <a:r>
              <a:rPr lang="en-US" b="1" dirty="0" smtClean="0"/>
              <a:t>Ring structure</a:t>
            </a:r>
          </a:p>
          <a:p>
            <a:pPr lvl="2">
              <a:buNone/>
            </a:pP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648200"/>
            <a:ext cx="444137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514600"/>
            <a:ext cx="43434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67001"/>
            <a:ext cx="494909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1.8.1. Geometric…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4525963"/>
          </a:xfrm>
        </p:spPr>
        <p:txBody>
          <a:bodyPr/>
          <a:lstStyle/>
          <a:p>
            <a:pPr lvl="2"/>
            <a:r>
              <a:rPr lang="en-US" b="1" dirty="0" smtClean="0"/>
              <a:t>Presence of multiple bonds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1981200"/>
            <a:ext cx="8629650" cy="2190750"/>
            <a:chOff x="0" y="2057400"/>
            <a:chExt cx="8629650" cy="2190750"/>
          </a:xfrm>
        </p:grpSpPr>
        <p:pic>
          <p:nvPicPr>
            <p:cNvPr id="9933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2209800"/>
              <a:ext cx="4562475" cy="2038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93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2057400"/>
              <a:ext cx="3905250" cy="119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562600"/>
            <a:ext cx="58388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971" y="3962400"/>
            <a:ext cx="4597029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1.8.1. Geometric…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pPr lvl="0"/>
            <a:r>
              <a:rPr lang="en-US" b="1" dirty="0" smtClean="0"/>
              <a:t>Examples of drugs with geometric isomerism</a:t>
            </a:r>
          </a:p>
          <a:p>
            <a:endParaRPr lang="en-US" dirty="0"/>
          </a:p>
        </p:txBody>
      </p:sp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381000" y="1676400"/>
          <a:ext cx="3947615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0" name="CS ChemDraw Drawing" r:id="rId3" imgW="3675600" imgH="2340360" progId="">
                  <p:embed/>
                </p:oleObj>
              </mc:Choice>
              <mc:Fallback>
                <p:oleObj name="CS ChemDraw Drawing" r:id="rId3" imgW="3675600" imgH="2340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76400"/>
                        <a:ext cx="3947615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5" name="Object 3"/>
          <p:cNvGraphicFramePr>
            <a:graphicFrameLocks noChangeAspect="1"/>
          </p:cNvGraphicFramePr>
          <p:nvPr/>
        </p:nvGraphicFramePr>
        <p:xfrm>
          <a:off x="5257800" y="1905000"/>
          <a:ext cx="3673475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1" name="CS ChemDraw Drawing" r:id="rId5" imgW="3673800" imgH="2258640" progId="">
                  <p:embed/>
                </p:oleObj>
              </mc:Choice>
              <mc:Fallback>
                <p:oleObj name="CS ChemDraw Drawing" r:id="rId5" imgW="3673800" imgH="22586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05000"/>
                        <a:ext cx="3673475" cy="225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457200" y="4267200"/>
          <a:ext cx="2538413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2" name="CS ChemDraw Drawing" r:id="rId7" imgW="2538360" imgH="2301480" progId="">
                  <p:embed/>
                </p:oleObj>
              </mc:Choice>
              <mc:Fallback>
                <p:oleObj name="CS ChemDraw Drawing" r:id="rId7" imgW="2538360" imgH="23014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267200"/>
                        <a:ext cx="2538413" cy="230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7" name="Object 5"/>
          <p:cNvGraphicFramePr>
            <a:graphicFrameLocks noChangeAspect="1"/>
          </p:cNvGraphicFramePr>
          <p:nvPr/>
        </p:nvGraphicFramePr>
        <p:xfrm>
          <a:off x="3808413" y="4495800"/>
          <a:ext cx="4573587" cy="196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3" name="CS ChemDraw Drawing" r:id="rId9" imgW="4573080" imgH="1963080" progId="">
                  <p:embed/>
                </p:oleObj>
              </mc:Choice>
              <mc:Fallback>
                <p:oleObj name="CS ChemDraw Drawing" r:id="rId9" imgW="4573080" imgH="196308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4495800"/>
                        <a:ext cx="4573587" cy="196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Physicochemical properties </a:t>
            </a:r>
            <a:r>
              <a:rPr lang="en-US" b="1" i="1" dirty="0" err="1" smtClean="0"/>
              <a:t>vs</a:t>
            </a:r>
            <a:r>
              <a:rPr lang="en-US" b="1" dirty="0" smtClean="0"/>
              <a:t> structure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524000"/>
            <a:ext cx="5105400" cy="215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114800"/>
            <a:ext cx="51747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43200"/>
            <a:ext cx="9144000" cy="1905000"/>
          </a:xfrm>
        </p:spPr>
        <p:txBody>
          <a:bodyPr>
            <a:noAutofit/>
          </a:bodyPr>
          <a:lstStyle/>
          <a:p>
            <a:r>
              <a:rPr lang="en-US" sz="6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1.7.2. Isomers with more than one asymmetric carbon (chiral centers)</a:t>
            </a:r>
            <a:endParaRPr lang="en-US" sz="6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819400"/>
            <a:ext cx="457610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1.7.2. Isomers with…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Molecules with many </a:t>
            </a:r>
            <a:r>
              <a:rPr lang="en-US" b="1" dirty="0" err="1" smtClean="0"/>
              <a:t>stereocenters</a:t>
            </a:r>
            <a:endParaRPr lang="en-US" b="1" dirty="0" smtClean="0"/>
          </a:p>
          <a:p>
            <a:pPr lvl="1"/>
            <a:r>
              <a:rPr lang="en-US" b="1" dirty="0" smtClean="0"/>
              <a:t>How many </a:t>
            </a:r>
            <a:r>
              <a:rPr lang="en-US" b="1" dirty="0" err="1" smtClean="0"/>
              <a:t>stereocenters</a:t>
            </a:r>
            <a:r>
              <a:rPr lang="en-US" b="1" dirty="0" smtClean="0"/>
              <a:t> cholesterol has?</a:t>
            </a:r>
            <a:endParaRPr lang="en-US" b="1" dirty="0"/>
          </a:p>
        </p:txBody>
      </p:sp>
      <p:sp>
        <p:nvSpPr>
          <p:cNvPr id="6" name="Flowchart: Connector 5"/>
          <p:cNvSpPr/>
          <p:nvPr/>
        </p:nvSpPr>
        <p:spPr>
          <a:xfrm>
            <a:off x="2971800" y="4800600"/>
            <a:ext cx="228600" cy="228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Flowchart: Connector 8"/>
          <p:cNvSpPr/>
          <p:nvPr/>
        </p:nvSpPr>
        <p:spPr>
          <a:xfrm>
            <a:off x="3581400" y="4419600"/>
            <a:ext cx="228600" cy="228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3886200" y="4267200"/>
            <a:ext cx="228600" cy="228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2" name="Flowchart: Connector 11"/>
          <p:cNvSpPr/>
          <p:nvPr/>
        </p:nvSpPr>
        <p:spPr>
          <a:xfrm>
            <a:off x="4267200" y="4419600"/>
            <a:ext cx="228600" cy="228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3" name="Flowchart: Connector 12"/>
          <p:cNvSpPr/>
          <p:nvPr/>
        </p:nvSpPr>
        <p:spPr>
          <a:xfrm>
            <a:off x="4572000" y="4267200"/>
            <a:ext cx="228600" cy="228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4" name="Flowchart: Connector 13"/>
          <p:cNvSpPr/>
          <p:nvPr/>
        </p:nvSpPr>
        <p:spPr>
          <a:xfrm>
            <a:off x="4572000" y="3886200"/>
            <a:ext cx="228600" cy="228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4876800" y="3810000"/>
            <a:ext cx="228600" cy="228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5029200" y="3429000"/>
            <a:ext cx="228600" cy="228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1.7.2. Isomers with…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For a molecule with n </a:t>
            </a:r>
            <a:r>
              <a:rPr lang="en-US" b="1" dirty="0" err="1" smtClean="0"/>
              <a:t>sterocenters</a:t>
            </a:r>
            <a:endParaRPr lang="en-US" b="1" dirty="0" smtClean="0"/>
          </a:p>
          <a:p>
            <a:pPr>
              <a:buNone/>
            </a:pPr>
            <a:r>
              <a:rPr lang="en-US" dirty="0" smtClean="0"/>
              <a:t>          2</a:t>
            </a:r>
            <a:r>
              <a:rPr lang="en-US" baseline="30000" dirty="0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stereoisomers</a:t>
            </a:r>
            <a:r>
              <a:rPr lang="en-US" dirty="0" smtClean="0"/>
              <a:t> (not always. Why?)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2-Bromo-3-chlorobutane</a:t>
            </a:r>
          </a:p>
          <a:p>
            <a:pPr lvl="2"/>
            <a:r>
              <a:rPr lang="en-US" dirty="0" smtClean="0"/>
              <a:t>2 </a:t>
            </a:r>
            <a:r>
              <a:rPr lang="en-US" dirty="0" err="1" smtClean="0"/>
              <a:t>stereocenters</a:t>
            </a:r>
            <a:endParaRPr lang="en-US" dirty="0" smtClean="0"/>
          </a:p>
          <a:p>
            <a:pPr lvl="3"/>
            <a:r>
              <a:rPr lang="en-US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 = 4 </a:t>
            </a:r>
            <a:r>
              <a:rPr lang="en-US" dirty="0" err="1" smtClean="0"/>
              <a:t>stereoisomers</a:t>
            </a:r>
            <a:endParaRPr lang="en-US" baseline="30000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971800"/>
            <a:ext cx="1905000" cy="130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4572000"/>
            <a:ext cx="541782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362200"/>
            <a:ext cx="8632722" cy="331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410200" y="304800"/>
            <a:ext cx="34804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1.7.2. Isomers with…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533400" y="1143000"/>
            <a:ext cx="7555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Another example: 2-Bromo-3-chlorobutane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609600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1.7.2. Isomers with…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8229600" cy="4525963"/>
          </a:xfrm>
        </p:spPr>
        <p:txBody>
          <a:bodyPr/>
          <a:lstStyle/>
          <a:p>
            <a:r>
              <a:rPr lang="en-US" b="1" dirty="0" smtClean="0"/>
              <a:t>One more natural example: ephedrine</a:t>
            </a:r>
            <a:endParaRPr lang="en-US" dirty="0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2401" name="Object 1"/>
          <p:cNvGraphicFramePr>
            <a:graphicFrameLocks noChangeAspect="1"/>
          </p:cNvGraphicFramePr>
          <p:nvPr/>
        </p:nvGraphicFramePr>
        <p:xfrm>
          <a:off x="2971800" y="914400"/>
          <a:ext cx="4343400" cy="48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5" name="CS ChemDraw Drawing" r:id="rId3" imgW="6889680" imgH="7670160" progId="">
                  <p:embed/>
                </p:oleObj>
              </mc:Choice>
              <mc:Fallback>
                <p:oleObj name="CS ChemDraw Drawing" r:id="rId3" imgW="6889680" imgH="767016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914400"/>
                        <a:ext cx="4343400" cy="48386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5800725"/>
            <a:ext cx="68770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025775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 Meso compounds 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0"/>
            <a:ext cx="8305800" cy="449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553200" y="0"/>
            <a:ext cx="19351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 Meso…</a:t>
            </a:r>
            <a:endParaRPr lang="en-US" sz="4400" dirty="0"/>
          </a:p>
        </p:txBody>
      </p:sp>
      <p:sp>
        <p:nvSpPr>
          <p:cNvPr id="4" name="Oval 3"/>
          <p:cNvSpPr/>
          <p:nvPr/>
        </p:nvSpPr>
        <p:spPr>
          <a:xfrm>
            <a:off x="3810000" y="4953000"/>
            <a:ext cx="1524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 Meso…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b="1" dirty="0" smtClean="0"/>
              <a:t>Meso compounds </a:t>
            </a:r>
          </a:p>
          <a:p>
            <a:pPr lvl="1"/>
            <a:r>
              <a:rPr lang="en-US" dirty="0" smtClean="0"/>
              <a:t>Compounds that are achiral, yet contain chirality centers</a:t>
            </a:r>
          </a:p>
          <a:p>
            <a:pPr lvl="1"/>
            <a:r>
              <a:rPr lang="en-US" dirty="0" smtClean="0"/>
              <a:t>How to check?</a:t>
            </a:r>
          </a:p>
          <a:p>
            <a:pPr lvl="2"/>
            <a:r>
              <a:rPr lang="en-US" dirty="0" smtClean="0"/>
              <a:t>Plane of symmetry?</a:t>
            </a:r>
          </a:p>
          <a:p>
            <a:pPr lvl="2"/>
            <a:r>
              <a:rPr lang="en-US" dirty="0" smtClean="0"/>
              <a:t>Best example: tartaric acid</a:t>
            </a:r>
          </a:p>
          <a:p>
            <a:pPr lvl="3"/>
            <a:r>
              <a:rPr lang="en-US" dirty="0" smtClean="0"/>
              <a:t>two </a:t>
            </a:r>
            <a:r>
              <a:rPr lang="en-US" dirty="0" err="1" smtClean="0"/>
              <a:t>stereocenters</a:t>
            </a:r>
            <a:r>
              <a:rPr lang="en-US" dirty="0" smtClean="0"/>
              <a:t>; 4 </a:t>
            </a:r>
            <a:r>
              <a:rPr lang="en-US" dirty="0" err="1" smtClean="0"/>
              <a:t>stereoisomers</a:t>
            </a:r>
            <a:r>
              <a:rPr lang="en-US" dirty="0" smtClean="0"/>
              <a:t> ????</a:t>
            </a:r>
            <a:endParaRPr 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800600"/>
            <a:ext cx="6400800" cy="16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667000"/>
            <a:ext cx="2133600" cy="3366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 Meso…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4724400"/>
          </a:xfrm>
        </p:spPr>
        <p:txBody>
          <a:bodyPr/>
          <a:lstStyle/>
          <a:p>
            <a:r>
              <a:rPr lang="en-US" b="1" dirty="0" smtClean="0"/>
              <a:t>Why only three?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514600"/>
            <a:ext cx="726933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1.8. Meso…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742950" lvl="2" indent="-342900"/>
            <a:r>
              <a:rPr lang="en-US" b="1" dirty="0" smtClean="0"/>
              <a:t>But the 2R,3S and 2S, 3R really enantiomers? </a:t>
            </a:r>
          </a:p>
          <a:p>
            <a:pPr marL="1200150" lvl="3" indent="-342900"/>
            <a:r>
              <a:rPr lang="en-US" dirty="0" smtClean="0"/>
              <a:t>No!!!!</a:t>
            </a:r>
          </a:p>
          <a:p>
            <a:endParaRPr 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905000"/>
            <a:ext cx="3886200" cy="201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4038600"/>
            <a:ext cx="513365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9718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1.2. 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Isomerism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743200"/>
            <a:ext cx="8610600" cy="1981200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1.10. Biological significance of stereoisomerism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1.10. Biological…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Drugs as well as other biological compounds</a:t>
            </a:r>
          </a:p>
          <a:p>
            <a:pPr lvl="1"/>
            <a:r>
              <a:rPr lang="en-US" dirty="0" smtClean="0"/>
              <a:t>Show </a:t>
            </a:r>
            <a:r>
              <a:rPr lang="en-US" dirty="0" err="1" smtClean="0"/>
              <a:t>stereoiosmerism</a:t>
            </a:r>
            <a:endParaRPr lang="en-US" dirty="0" smtClean="0"/>
          </a:p>
          <a:p>
            <a:pPr lvl="1" fontAlgn="base" hangingPunct="0"/>
            <a:r>
              <a:rPr lang="en-US" dirty="0" smtClean="0"/>
              <a:t>One </a:t>
            </a:r>
            <a:r>
              <a:rPr lang="en-US" dirty="0" err="1" smtClean="0"/>
              <a:t>enantiomeric</a:t>
            </a:r>
            <a:r>
              <a:rPr lang="en-US" dirty="0" smtClean="0"/>
              <a:t> form of a drug may be active, and the other may be </a:t>
            </a:r>
          </a:p>
          <a:p>
            <a:pPr lvl="2" fontAlgn="base" hangingPunct="0"/>
            <a:r>
              <a:rPr lang="en-US" dirty="0" smtClean="0"/>
              <a:t>inactive, </a:t>
            </a:r>
          </a:p>
          <a:p>
            <a:pPr lvl="2" fontAlgn="base" hangingPunct="0"/>
            <a:r>
              <a:rPr lang="en-US" dirty="0" smtClean="0"/>
              <a:t>less active or </a:t>
            </a:r>
          </a:p>
          <a:p>
            <a:pPr lvl="2" fontAlgn="base" hangingPunct="0"/>
            <a:r>
              <a:rPr lang="en-US" dirty="0" smtClean="0"/>
              <a:t>even toxic. </a:t>
            </a:r>
            <a:endParaRPr lang="en-US" sz="2000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1.10. Biological…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Ibuprofen</a:t>
            </a:r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590800"/>
            <a:ext cx="563213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1.10. Biological…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 smtClean="0"/>
              <a:t>Limonene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438400"/>
            <a:ext cx="7640034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1.10. Biological…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525963"/>
          </a:xfrm>
        </p:spPr>
        <p:txBody>
          <a:bodyPr/>
          <a:lstStyle/>
          <a:p>
            <a:pPr lvl="1"/>
            <a:r>
              <a:rPr lang="en-US" b="1" dirty="0" smtClean="0"/>
              <a:t>Thalidomide</a:t>
            </a:r>
          </a:p>
          <a:p>
            <a:pPr lvl="2"/>
            <a:r>
              <a:rPr lang="en-US" b="1" dirty="0" smtClean="0"/>
              <a:t> The Thalidomide Tragedy: 1961</a:t>
            </a:r>
          </a:p>
          <a:p>
            <a:pPr lvl="2"/>
            <a:endParaRPr lang="en-US" dirty="0"/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752600"/>
            <a:ext cx="5408799" cy="193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6" name="Picture 4" descr="C:\Users\Ermias\Desktop\THE THALIDOMIDE TRAGEDY-LESSONS FOR DRUG SAFETY AND REGULATIO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4419600"/>
            <a:ext cx="4953000" cy="1828800"/>
          </a:xfrm>
          <a:prstGeom prst="rect">
            <a:avLst/>
          </a:prstGeom>
          <a:noFill/>
        </p:spPr>
      </p:pic>
      <p:pic>
        <p:nvPicPr>
          <p:cNvPr id="120837" name="Picture 5" descr="C:\Users\Ermias\Desktop\thalid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752600"/>
            <a:ext cx="2378435" cy="2362200"/>
          </a:xfrm>
          <a:prstGeom prst="rect">
            <a:avLst/>
          </a:prstGeom>
          <a:noFill/>
        </p:spPr>
      </p:pic>
      <p:pic>
        <p:nvPicPr>
          <p:cNvPr id="120838" name="Picture 6" descr="C:\Users\Ermias\Desktop\thalid 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038600"/>
            <a:ext cx="4445000" cy="3060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9144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1.10. Biological…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pPr lvl="1"/>
            <a:r>
              <a:rPr lang="en-US" b="1" dirty="0" smtClean="0"/>
              <a:t>Further examples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133600" y="1219200"/>
            <a:ext cx="5560817" cy="5300662"/>
            <a:chOff x="2133600" y="1219200"/>
            <a:chExt cx="5560817" cy="5300662"/>
          </a:xfrm>
        </p:grpSpPr>
        <p:pic>
          <p:nvPicPr>
            <p:cNvPr id="1218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33600" y="1219200"/>
              <a:ext cx="5560817" cy="5300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>
              <a:off x="4724400" y="2590800"/>
              <a:ext cx="1143000" cy="228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1.10. Biological…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525963"/>
          </a:xfrm>
        </p:spPr>
        <p:txBody>
          <a:bodyPr/>
          <a:lstStyle/>
          <a:p>
            <a:r>
              <a:rPr lang="en-US" b="1" i="1" dirty="0" smtClean="0"/>
              <a:t>Why do enantiomers have different biological properties? </a:t>
            </a:r>
          </a:p>
          <a:p>
            <a:pPr lvl="1"/>
            <a:r>
              <a:rPr lang="en-US" dirty="0" smtClean="0"/>
              <a:t>Most of the molecules that make up living organisms are chiral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505200"/>
            <a:ext cx="3276600" cy="264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3124200"/>
            <a:ext cx="4991100" cy="294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8" y="423863"/>
            <a:ext cx="5834062" cy="6292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1726</Words>
  <Application>Microsoft Office PowerPoint</Application>
  <PresentationFormat>On-screen Show (4:3)</PresentationFormat>
  <Paragraphs>352</Paragraphs>
  <Slides>97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0" baseType="lpstr">
      <vt:lpstr>Office Theme</vt:lpstr>
      <vt:lpstr>CS ChemDraw Drawing</vt:lpstr>
      <vt:lpstr>Equation</vt:lpstr>
      <vt:lpstr>Chapter 1: Stereochemistry  </vt:lpstr>
      <vt:lpstr>PowerPoint Presentation</vt:lpstr>
      <vt:lpstr>PowerPoint Presentation</vt:lpstr>
      <vt:lpstr>PowerPoint Presentation</vt:lpstr>
      <vt:lpstr>1.1. Introduction </vt:lpstr>
      <vt:lpstr>PowerPoint Presentation</vt:lpstr>
      <vt:lpstr>PowerPoint Presentation</vt:lpstr>
      <vt:lpstr>PowerPoint Presentation</vt:lpstr>
      <vt:lpstr>1.2. Isomerism</vt:lpstr>
      <vt:lpstr>PowerPoint Presentation</vt:lpstr>
      <vt:lpstr>PowerPoint Presentation</vt:lpstr>
      <vt:lpstr>1.2.1. Constitutional isomers</vt:lpstr>
      <vt:lpstr>PowerPoint Presentation</vt:lpstr>
      <vt:lpstr>1.2.2. Stereoisomerism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1.3. Chirality </vt:lpstr>
      <vt:lpstr>1.3. Chirality …</vt:lpstr>
      <vt:lpstr>PowerPoint Presentation</vt:lpstr>
      <vt:lpstr>PowerPoint Presentation</vt:lpstr>
      <vt:lpstr>1.3. Chirality …</vt:lpstr>
      <vt:lpstr>1.3. Chirality …</vt:lpstr>
      <vt:lpstr>1.3. Chirality …</vt:lpstr>
      <vt:lpstr>1.3. Chirality …</vt:lpstr>
      <vt:lpstr>1.3. Chirality …</vt:lpstr>
      <vt:lpstr>1.3. Chirality …</vt:lpstr>
      <vt:lpstr>1.3. Chirality …</vt:lpstr>
      <vt:lpstr>1.3. Chirality …</vt:lpstr>
      <vt:lpstr>1.3. Chirality …</vt:lpstr>
      <vt:lpstr>1.4. Enantiomers </vt:lpstr>
      <vt:lpstr>1.4. Enantiomers …</vt:lpstr>
      <vt:lpstr>1.4. Enantiomers …</vt:lpstr>
      <vt:lpstr>1.4. Enantiomers …</vt:lpstr>
      <vt:lpstr>1.4. Enantiomers …</vt:lpstr>
      <vt:lpstr>1.5. Naming enantiomers:  The Cahn–Ingold–Prelog R–S notational system </vt:lpstr>
      <vt:lpstr>1.5. Naming enantiomers…</vt:lpstr>
      <vt:lpstr>1.5. Naming enantiomers…</vt:lpstr>
      <vt:lpstr>1.5. Naming enantiomers…</vt:lpstr>
      <vt:lpstr>1.5. Naming enantiomers…</vt:lpstr>
      <vt:lpstr>1.5. Naming enantiomers…</vt:lpstr>
      <vt:lpstr>1.5. Naming enantiomers…</vt:lpstr>
      <vt:lpstr>1.5. Naming enantiomers…</vt:lpstr>
      <vt:lpstr>1.5. Naming enantiomers…</vt:lpstr>
      <vt:lpstr>1.5. Naming enantiomers…</vt:lpstr>
      <vt:lpstr>PowerPoint Presentation</vt:lpstr>
      <vt:lpstr>1.5. Naming enantiomers…</vt:lpstr>
      <vt:lpstr>1.5. Naming enantiomers…</vt:lpstr>
      <vt:lpstr>1.6. Optical activity 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1.6. Optical activity …</vt:lpstr>
      <vt:lpstr>1.7. Resolution of enantiomers</vt:lpstr>
      <vt:lpstr>1.7. Resolution…</vt:lpstr>
      <vt:lpstr>1.7. Resolution…</vt:lpstr>
      <vt:lpstr>1.7. Resolution…</vt:lpstr>
      <vt:lpstr>1.7. Resolution…</vt:lpstr>
      <vt:lpstr>1.8. Diastereoisomers </vt:lpstr>
      <vt:lpstr>1.8. Diastereoisomers …</vt:lpstr>
      <vt:lpstr>1.8. Diastereoisomers …</vt:lpstr>
      <vt:lpstr>1.8.1. Geometric isomers</vt:lpstr>
      <vt:lpstr>1.8.1. Geometric…</vt:lpstr>
      <vt:lpstr>1.8.1. Geometric…</vt:lpstr>
      <vt:lpstr>1.8.1. Geometric…</vt:lpstr>
      <vt:lpstr>1.7.2. Isomers with more than one asymmetric carbon (chiral centers)</vt:lpstr>
      <vt:lpstr>1.7.2. Isomers with…</vt:lpstr>
      <vt:lpstr>1.7.2. Isomers with…</vt:lpstr>
      <vt:lpstr>PowerPoint Presentation</vt:lpstr>
      <vt:lpstr>1.7.2. Isomers with…</vt:lpstr>
      <vt:lpstr>1.8. Meso compounds </vt:lpstr>
      <vt:lpstr>PowerPoint Presentation</vt:lpstr>
      <vt:lpstr>1.8. Meso…</vt:lpstr>
      <vt:lpstr>1.8. Meso…</vt:lpstr>
      <vt:lpstr>1.8. Meso…</vt:lpstr>
      <vt:lpstr>1.10. Biological significance of stereoisomerism</vt:lpstr>
      <vt:lpstr>1.10. Biological…</vt:lpstr>
      <vt:lpstr>1.10. Biological…</vt:lpstr>
      <vt:lpstr>1.10. Biological…</vt:lpstr>
      <vt:lpstr>1.10. Biological…</vt:lpstr>
      <vt:lpstr>1.10. Biological…</vt:lpstr>
      <vt:lpstr>1.10. Biological…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1: Stereochemistry (4 hrs)</dc:title>
  <dc:creator>Ermias</dc:creator>
  <cp:lastModifiedBy>user</cp:lastModifiedBy>
  <cp:revision>239</cp:revision>
  <dcterms:created xsi:type="dcterms:W3CDTF">2013-10-22T17:29:41Z</dcterms:created>
  <dcterms:modified xsi:type="dcterms:W3CDTF">2022-01-13T22:37:31Z</dcterms:modified>
</cp:coreProperties>
</file>